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handoutMasterIdLst>
    <p:handoutMasterId r:id="rId79"/>
  </p:handoutMasterIdLst>
  <p:sldIdLst>
    <p:sldId id="257" r:id="rId2"/>
    <p:sldId id="359" r:id="rId3"/>
    <p:sldId id="360" r:id="rId4"/>
    <p:sldId id="364" r:id="rId5"/>
    <p:sldId id="361" r:id="rId6"/>
    <p:sldId id="259" r:id="rId7"/>
    <p:sldId id="375" r:id="rId8"/>
    <p:sldId id="264" r:id="rId9"/>
    <p:sldId id="265" r:id="rId10"/>
    <p:sldId id="329" r:id="rId11"/>
    <p:sldId id="270" r:id="rId12"/>
    <p:sldId id="356" r:id="rId13"/>
    <p:sldId id="352" r:id="rId14"/>
    <p:sldId id="289" r:id="rId15"/>
    <p:sldId id="354" r:id="rId16"/>
    <p:sldId id="355" r:id="rId17"/>
    <p:sldId id="271" r:id="rId18"/>
    <p:sldId id="274" r:id="rId19"/>
    <p:sldId id="275" r:id="rId20"/>
    <p:sldId id="278" r:id="rId21"/>
    <p:sldId id="279" r:id="rId22"/>
    <p:sldId id="330" r:id="rId23"/>
    <p:sldId id="332" r:id="rId24"/>
    <p:sldId id="284" r:id="rId25"/>
    <p:sldId id="280" r:id="rId26"/>
    <p:sldId id="281" r:id="rId27"/>
    <p:sldId id="282" r:id="rId28"/>
    <p:sldId id="365" r:id="rId29"/>
    <p:sldId id="338" r:id="rId30"/>
    <p:sldId id="347" r:id="rId31"/>
    <p:sldId id="367" r:id="rId32"/>
    <p:sldId id="368" r:id="rId33"/>
    <p:sldId id="346" r:id="rId34"/>
    <p:sldId id="372" r:id="rId35"/>
    <p:sldId id="349" r:id="rId36"/>
    <p:sldId id="348" r:id="rId37"/>
    <p:sldId id="373" r:id="rId38"/>
    <p:sldId id="292" r:id="rId39"/>
    <p:sldId id="293" r:id="rId40"/>
    <p:sldId id="295" r:id="rId41"/>
    <p:sldId id="296" r:id="rId42"/>
    <p:sldId id="339" r:id="rId43"/>
    <p:sldId id="297" r:id="rId44"/>
    <p:sldId id="298" r:id="rId45"/>
    <p:sldId id="369" r:id="rId46"/>
    <p:sldId id="299" r:id="rId47"/>
    <p:sldId id="300" r:id="rId48"/>
    <p:sldId id="301" r:id="rId49"/>
    <p:sldId id="371" r:id="rId50"/>
    <p:sldId id="302" r:id="rId51"/>
    <p:sldId id="303" r:id="rId52"/>
    <p:sldId id="340" r:id="rId53"/>
    <p:sldId id="311" r:id="rId54"/>
    <p:sldId id="370" r:id="rId55"/>
    <p:sldId id="305" r:id="rId56"/>
    <p:sldId id="306" r:id="rId57"/>
    <p:sldId id="307" r:id="rId58"/>
    <p:sldId id="308" r:id="rId59"/>
    <p:sldId id="309" r:id="rId60"/>
    <p:sldId id="316" r:id="rId61"/>
    <p:sldId id="317" r:id="rId62"/>
    <p:sldId id="333" r:id="rId63"/>
    <p:sldId id="318" r:id="rId64"/>
    <p:sldId id="334" r:id="rId65"/>
    <p:sldId id="319" r:id="rId66"/>
    <p:sldId id="335" r:id="rId67"/>
    <p:sldId id="320" r:id="rId68"/>
    <p:sldId id="321" r:id="rId69"/>
    <p:sldId id="358" r:id="rId70"/>
    <p:sldId id="322" r:id="rId71"/>
    <p:sldId id="336" r:id="rId72"/>
    <p:sldId id="323" r:id="rId73"/>
    <p:sldId id="324" r:id="rId74"/>
    <p:sldId id="325" r:id="rId75"/>
    <p:sldId id="326" r:id="rId76"/>
    <p:sldId id="327" r:id="rId77"/>
    <p:sldId id="337" r:id="rId7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p:cViewPr varScale="1">
        <p:scale>
          <a:sx n="71" d="100"/>
          <a:sy n="71" d="100"/>
        </p:scale>
        <p:origin x="192" y="96"/>
      </p:cViewPr>
      <p:guideLst>
        <p:guide orient="horz" pos="2160"/>
        <p:guide pos="2880"/>
      </p:guideLst>
    </p:cSldViewPr>
  </p:slideViewPr>
  <p:notesTextViewPr>
    <p:cViewPr>
      <p:scale>
        <a:sx n="100" d="100"/>
        <a:sy n="100" d="100"/>
      </p:scale>
      <p:origin x="0" y="0"/>
    </p:cViewPr>
  </p:notesTextViewPr>
  <p:notesViewPr>
    <p:cSldViewPr>
      <p:cViewPr varScale="1">
        <p:scale>
          <a:sx n="87" d="100"/>
          <a:sy n="87" d="100"/>
        </p:scale>
        <p:origin x="1920"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C2F671-27CC-499B-A5F0-B15E1DE1230D}" type="datetimeFigureOut">
              <a:rPr lang="en-US" smtClean="0"/>
              <a:t>9/16/2019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29A792-6E16-4B82-AE7E-488A23B8AC65}" type="slidenum">
              <a:rPr lang="en-US" smtClean="0"/>
              <a:t>‹#›</a:t>
            </a:fld>
            <a:endParaRPr lang="en-US"/>
          </a:p>
        </p:txBody>
      </p:sp>
    </p:spTree>
    <p:extLst>
      <p:ext uri="{BB962C8B-B14F-4D97-AF65-F5344CB8AC3E}">
        <p14:creationId xmlns:p14="http://schemas.microsoft.com/office/powerpoint/2010/main" val="27140693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AD9ECAF-EF09-4EA0-80FB-ED7C4CA27E27}" type="slidenum">
              <a:rPr lang="en-US" altLang="en-US" smtClean="0"/>
              <a:pPr>
                <a:defRPr/>
              </a:pPr>
              <a:t>‹#›</a:t>
            </a:fld>
            <a:endParaRPr lang="en-US" altLang="en-US"/>
          </a:p>
        </p:txBody>
      </p:sp>
    </p:spTree>
    <p:extLst>
      <p:ext uri="{BB962C8B-B14F-4D97-AF65-F5344CB8AC3E}">
        <p14:creationId xmlns:p14="http://schemas.microsoft.com/office/powerpoint/2010/main" val="1370178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4653D86-E3BA-41E8-8102-4A90452794C1}" type="slidenum">
              <a:rPr lang="en-US" altLang="en-US" smtClean="0"/>
              <a:pPr>
                <a:defRPr/>
              </a:pPr>
              <a:t>‹#›</a:t>
            </a:fld>
            <a:endParaRPr lang="en-US" altLang="en-US"/>
          </a:p>
        </p:txBody>
      </p:sp>
    </p:spTree>
    <p:extLst>
      <p:ext uri="{BB962C8B-B14F-4D97-AF65-F5344CB8AC3E}">
        <p14:creationId xmlns:p14="http://schemas.microsoft.com/office/powerpoint/2010/main" val="669006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68EC430-513D-48D8-B338-DB79C8B38E91}" type="slidenum">
              <a:rPr lang="en-US" altLang="en-US" smtClean="0"/>
              <a:pPr>
                <a:defRPr/>
              </a:pPr>
              <a:t>‹#›</a:t>
            </a:fld>
            <a:endParaRPr lang="en-US" altLang="en-US"/>
          </a:p>
        </p:txBody>
      </p:sp>
    </p:spTree>
    <p:extLst>
      <p:ext uri="{BB962C8B-B14F-4D97-AF65-F5344CB8AC3E}">
        <p14:creationId xmlns:p14="http://schemas.microsoft.com/office/powerpoint/2010/main" val="845221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26"/>
          <p:cNvSpPr>
            <a:spLocks noGrp="1" noChangeArrowheads="1"/>
          </p:cNvSpPr>
          <p:nvPr>
            <p:ph type="sldNum" sz="quarter" idx="12"/>
          </p:nvPr>
        </p:nvSpPr>
        <p:spPr>
          <a:ln/>
        </p:spPr>
        <p:txBody>
          <a:bodyPr/>
          <a:lstStyle>
            <a:lvl1pPr>
              <a:defRPr/>
            </a:lvl1pPr>
          </a:lstStyle>
          <a:p>
            <a:pPr>
              <a:defRPr/>
            </a:pPr>
            <a:fld id="{C5608F83-5684-4C64-B1AD-97882F373111}" type="slidenum">
              <a:rPr lang="en-US" altLang="en-US"/>
              <a:pPr>
                <a:defRPr/>
              </a:pPr>
              <a:t>‹#›</a:t>
            </a:fld>
            <a:endParaRPr lang="en-US" altLang="en-US"/>
          </a:p>
        </p:txBody>
      </p:sp>
    </p:spTree>
    <p:extLst>
      <p:ext uri="{BB962C8B-B14F-4D97-AF65-F5344CB8AC3E}">
        <p14:creationId xmlns:p14="http://schemas.microsoft.com/office/powerpoint/2010/main" val="2450629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8B2BF8E-6C84-44A7-B44D-780754CCCD68}" type="slidenum">
              <a:rPr lang="en-US" altLang="en-US" smtClean="0"/>
              <a:pPr>
                <a:defRPr/>
              </a:pPr>
              <a:t>‹#›</a:t>
            </a:fld>
            <a:endParaRPr lang="en-US" altLang="en-US"/>
          </a:p>
        </p:txBody>
      </p:sp>
    </p:spTree>
    <p:extLst>
      <p:ext uri="{BB962C8B-B14F-4D97-AF65-F5344CB8AC3E}">
        <p14:creationId xmlns:p14="http://schemas.microsoft.com/office/powerpoint/2010/main" val="1083614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71B81168-0E74-4BA1-98E8-2141CA76C4B3}" type="slidenum">
              <a:rPr lang="en-US" altLang="en-US" smtClean="0"/>
              <a:pPr>
                <a:defRPr/>
              </a:pPr>
              <a:t>‹#›</a:t>
            </a:fld>
            <a:endParaRPr lang="en-US" altLang="en-US"/>
          </a:p>
        </p:txBody>
      </p:sp>
    </p:spTree>
    <p:extLst>
      <p:ext uri="{BB962C8B-B14F-4D97-AF65-F5344CB8AC3E}">
        <p14:creationId xmlns:p14="http://schemas.microsoft.com/office/powerpoint/2010/main" val="131121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603CEFA0-5011-4EB3-AA6D-9799D4C182D7}" type="slidenum">
              <a:rPr lang="en-US" altLang="en-US" smtClean="0"/>
              <a:pPr>
                <a:defRPr/>
              </a:pPr>
              <a:t>‹#›</a:t>
            </a:fld>
            <a:endParaRPr lang="en-US" altLang="en-US"/>
          </a:p>
        </p:txBody>
      </p:sp>
    </p:spTree>
    <p:extLst>
      <p:ext uri="{BB962C8B-B14F-4D97-AF65-F5344CB8AC3E}">
        <p14:creationId xmlns:p14="http://schemas.microsoft.com/office/powerpoint/2010/main" val="1617268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A0FEA309-C858-41EC-8583-268820EFD62E}" type="slidenum">
              <a:rPr lang="en-US" altLang="en-US" smtClean="0"/>
              <a:pPr>
                <a:defRPr/>
              </a:pPr>
              <a:t>‹#›</a:t>
            </a:fld>
            <a:endParaRPr lang="en-US" altLang="en-US"/>
          </a:p>
        </p:txBody>
      </p:sp>
    </p:spTree>
    <p:extLst>
      <p:ext uri="{BB962C8B-B14F-4D97-AF65-F5344CB8AC3E}">
        <p14:creationId xmlns:p14="http://schemas.microsoft.com/office/powerpoint/2010/main" val="594660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493E26E5-7DD1-4FED-9172-881CDDECBBE3}" type="slidenum">
              <a:rPr lang="en-US" altLang="en-US" smtClean="0"/>
              <a:pPr>
                <a:defRPr/>
              </a:pPr>
              <a:t>‹#›</a:t>
            </a:fld>
            <a:endParaRPr lang="en-US" altLang="en-US"/>
          </a:p>
        </p:txBody>
      </p:sp>
    </p:spTree>
    <p:extLst>
      <p:ext uri="{BB962C8B-B14F-4D97-AF65-F5344CB8AC3E}">
        <p14:creationId xmlns:p14="http://schemas.microsoft.com/office/powerpoint/2010/main" val="3756986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00824227-7814-4A8F-91AD-0F0297A13B65}" type="slidenum">
              <a:rPr lang="en-US" altLang="en-US" smtClean="0"/>
              <a:pPr>
                <a:defRPr/>
              </a:pPr>
              <a:t>‹#›</a:t>
            </a:fld>
            <a:endParaRPr lang="en-US" altLang="en-US"/>
          </a:p>
        </p:txBody>
      </p:sp>
    </p:spTree>
    <p:extLst>
      <p:ext uri="{BB962C8B-B14F-4D97-AF65-F5344CB8AC3E}">
        <p14:creationId xmlns:p14="http://schemas.microsoft.com/office/powerpoint/2010/main" val="935495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8611378C-2A7A-4045-97F4-63EEF5AC5A67}" type="slidenum">
              <a:rPr lang="en-US" altLang="en-US" smtClean="0"/>
              <a:pPr>
                <a:defRPr/>
              </a:pPr>
              <a:t>‹#›</a:t>
            </a:fld>
            <a:endParaRPr lang="en-US" altLang="en-US"/>
          </a:p>
        </p:txBody>
      </p:sp>
    </p:spTree>
    <p:extLst>
      <p:ext uri="{BB962C8B-B14F-4D97-AF65-F5344CB8AC3E}">
        <p14:creationId xmlns:p14="http://schemas.microsoft.com/office/powerpoint/2010/main" val="2614638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98EFDC8D-86ED-4232-B6A6-816BDFB14E06}" type="slidenum">
              <a:rPr lang="en-US" altLang="en-US" smtClean="0"/>
              <a:pPr>
                <a:defRPr/>
              </a:pPr>
              <a:t>‹#›</a:t>
            </a:fld>
            <a:endParaRPr lang="en-US" altLang="en-US"/>
          </a:p>
        </p:txBody>
      </p:sp>
    </p:spTree>
    <p:extLst>
      <p:ext uri="{BB962C8B-B14F-4D97-AF65-F5344CB8AC3E}">
        <p14:creationId xmlns:p14="http://schemas.microsoft.com/office/powerpoint/2010/main" val="357898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A3F13C-F6D2-4C69-9B48-67F6B3AEE78B}" type="slidenum">
              <a:rPr lang="en-US" altLang="en-US" smtClean="0"/>
              <a:pPr>
                <a:defRPr/>
              </a:pPr>
              <a:t>‹#›</a:t>
            </a:fld>
            <a:endParaRPr lang="en-US" altLang="en-US"/>
          </a:p>
        </p:txBody>
      </p:sp>
    </p:spTree>
    <p:extLst>
      <p:ext uri="{BB962C8B-B14F-4D97-AF65-F5344CB8AC3E}">
        <p14:creationId xmlns:p14="http://schemas.microsoft.com/office/powerpoint/2010/main" val="195446674"/>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leg.state.nv.us/NRS/NRS-200.html#NRS200Sec508" TargetMode="External"/><Relationship Id="rId2" Type="http://schemas.openxmlformats.org/officeDocument/2006/relationships/hyperlink" Target="https://www.leg.state.nv.us/NRS/NRS-179D.html#NRS179DSec097" TargetMode="External"/><Relationship Id="rId1" Type="http://schemas.openxmlformats.org/officeDocument/2006/relationships/slideLayout" Target="../slideLayouts/slideLayout7.xml"/><Relationship Id="rId4" Type="http://schemas.openxmlformats.org/officeDocument/2006/relationships/hyperlink" Target="https://www.leg.state.nv.us/NRS/NRS-033.html#NRS033Sec018"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E:\SouthPark%20-%20Chewbacca%20Defense.wmv" TargetMode="External"/><Relationship Id="rId1" Type="http://schemas.microsoft.com/office/2007/relationships/media" Target="file:///E:\SouthPark%20-%20Chewbacca%20Defense.wmv" TargetMode="External"/><Relationship Id="rId5" Type="http://schemas.openxmlformats.org/officeDocument/2006/relationships/image" Target="../media/image16.jpeg"/><Relationship Id="rId4" Type="http://schemas.openxmlformats.org/officeDocument/2006/relationships/image" Target="../media/image1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E:\used%20-forfeiture.wav" TargetMode="External"/><Relationship Id="rId1" Type="http://schemas.microsoft.com/office/2007/relationships/media" Target="file:///E:\used%20-forfeiture.wav" TargetMode="External"/><Relationship Id="rId4" Type="http://schemas.openxmlformats.org/officeDocument/2006/relationships/image" Target="../media/image1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457200" y="0"/>
            <a:ext cx="7772400" cy="1828800"/>
          </a:xfrm>
        </p:spPr>
        <p:txBody>
          <a:bodyPr/>
          <a:lstStyle/>
          <a:p>
            <a:pPr eaLnBrk="1" hangingPunct="1">
              <a:defRPr/>
            </a:pPr>
            <a:r>
              <a:rPr lang="en-US" altLang="en-US" sz="6000" i="1" dirty="0" smtClean="0">
                <a:solidFill>
                  <a:schemeClr val="tx1"/>
                </a:solidFill>
              </a:rPr>
              <a:t>Prosecuting Cases Post </a:t>
            </a:r>
            <a:r>
              <a:rPr lang="en-US" altLang="en-US" sz="6000" i="1" u="sng" dirty="0" smtClean="0">
                <a:solidFill>
                  <a:schemeClr val="tx1"/>
                </a:solidFill>
              </a:rPr>
              <a:t>Crawford v. Washington</a:t>
            </a:r>
            <a:r>
              <a:rPr lang="en-US" altLang="en-US" sz="6000" i="1" dirty="0" smtClean="0">
                <a:solidFill>
                  <a:schemeClr val="tx1"/>
                </a:solidFill>
              </a:rPr>
              <a:t>                                                                                                                                                                                                                               </a:t>
            </a:r>
          </a:p>
        </p:txBody>
      </p:sp>
      <p:pic>
        <p:nvPicPr>
          <p:cNvPr id="307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003425"/>
            <a:ext cx="5087938"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228600"/>
            <a:ext cx="8229600" cy="1143000"/>
          </a:xfrm>
        </p:spPr>
        <p:txBody>
          <a:bodyPr/>
          <a:lstStyle/>
          <a:p>
            <a:pPr algn="ctr" eaLnBrk="1" hangingPunct="1">
              <a:defRPr/>
            </a:pPr>
            <a:r>
              <a:rPr lang="en-US" altLang="en-US" sz="3800" u="sng" dirty="0" smtClean="0">
                <a:solidFill>
                  <a:schemeClr val="tx1"/>
                </a:solidFill>
              </a:rPr>
              <a:t>Crawford v. Washington Holding</a:t>
            </a:r>
            <a:endParaRPr lang="en-US" altLang="en-US" sz="2000" dirty="0" smtClean="0">
              <a:solidFill>
                <a:schemeClr val="tx1"/>
              </a:solidFill>
            </a:endParaRPr>
          </a:p>
        </p:txBody>
      </p:sp>
      <p:sp>
        <p:nvSpPr>
          <p:cNvPr id="16387" name="Rectangle 3"/>
          <p:cNvSpPr>
            <a:spLocks noGrp="1" noChangeArrowheads="1"/>
          </p:cNvSpPr>
          <p:nvPr>
            <p:ph type="body" idx="4294967295"/>
          </p:nvPr>
        </p:nvSpPr>
        <p:spPr>
          <a:xfrm>
            <a:off x="381000" y="1752600"/>
            <a:ext cx="8229600" cy="4495800"/>
          </a:xfrm>
        </p:spPr>
        <p:txBody>
          <a:bodyPr/>
          <a:lstStyle/>
          <a:p>
            <a:pPr eaLnBrk="1" hangingPunct="1">
              <a:lnSpc>
                <a:spcPct val="80000"/>
              </a:lnSpc>
              <a:defRPr/>
            </a:pPr>
            <a:r>
              <a:rPr lang="en-US" altLang="en-US" sz="2800" dirty="0" smtClean="0">
                <a:effectLst>
                  <a:outerShdw blurRad="38100" dist="38100" dir="2700000" algn="tl">
                    <a:srgbClr val="000000"/>
                  </a:outerShdw>
                </a:effectLst>
              </a:rPr>
              <a:t>Out-of-court statement by a witness that is </a:t>
            </a:r>
            <a:r>
              <a:rPr lang="en-US" altLang="en-US" sz="2800" b="1" dirty="0" smtClean="0">
                <a:effectLst>
                  <a:outerShdw blurRad="38100" dist="38100" dir="2700000" algn="tl">
                    <a:srgbClr val="000000"/>
                  </a:outerShdw>
                </a:effectLst>
              </a:rPr>
              <a:t>testimonial in nature </a:t>
            </a:r>
            <a:r>
              <a:rPr lang="en-US" altLang="en-US" sz="2800" dirty="0" smtClean="0">
                <a:effectLst>
                  <a:outerShdw blurRad="38100" dist="38100" dir="2700000" algn="tl">
                    <a:srgbClr val="000000"/>
                  </a:outerShdw>
                </a:effectLst>
              </a:rPr>
              <a:t>is barred by Confrontation Clause of the 6</a:t>
            </a:r>
            <a:r>
              <a:rPr lang="en-US" altLang="en-US" sz="2800" baseline="30000" dirty="0" smtClean="0">
                <a:effectLst>
                  <a:outerShdw blurRad="38100" dist="38100" dir="2700000" algn="tl">
                    <a:srgbClr val="000000"/>
                  </a:outerShdw>
                </a:effectLst>
              </a:rPr>
              <a:t>th</a:t>
            </a:r>
            <a:r>
              <a:rPr lang="en-US" altLang="en-US" sz="2800" dirty="0" smtClean="0">
                <a:effectLst>
                  <a:outerShdw blurRad="38100" dist="38100" dir="2700000" algn="tl">
                    <a:srgbClr val="000000"/>
                  </a:outerShdw>
                </a:effectLst>
              </a:rPr>
              <a:t> Amendment (testimonial hearsay).</a:t>
            </a:r>
          </a:p>
          <a:p>
            <a:pPr eaLnBrk="1" hangingPunct="1">
              <a:lnSpc>
                <a:spcPct val="80000"/>
              </a:lnSpc>
              <a:defRPr/>
            </a:pPr>
            <a:r>
              <a:rPr lang="en-US" altLang="en-US" sz="2800" dirty="0" smtClean="0">
                <a:effectLst>
                  <a:outerShdw blurRad="38100" dist="38100" dir="2700000" algn="tl">
                    <a:srgbClr val="000000"/>
                  </a:outerShdw>
                </a:effectLst>
              </a:rPr>
              <a:t>Exception: witness is unavailable and was previously subject to cross examination</a:t>
            </a:r>
          </a:p>
          <a:p>
            <a:pPr eaLnBrk="1" hangingPunct="1">
              <a:lnSpc>
                <a:spcPct val="80000"/>
              </a:lnSpc>
              <a:defRPr/>
            </a:pPr>
            <a:r>
              <a:rPr lang="en-US" altLang="en-US" sz="2800" dirty="0" smtClean="0">
                <a:effectLst>
                  <a:outerShdw blurRad="38100" dist="38100" dir="2700000" algn="tl">
                    <a:srgbClr val="000000"/>
                  </a:outerShdw>
                </a:effectLst>
              </a:rPr>
              <a:t>Why?  Only way to establish a sufficient reliability of a statement to satisfy constitutional demands is confrontation.  </a:t>
            </a:r>
          </a:p>
          <a:p>
            <a:pPr eaLnBrk="1" hangingPunct="1">
              <a:lnSpc>
                <a:spcPct val="80000"/>
              </a:lnSpc>
              <a:defRPr/>
            </a:pPr>
            <a:r>
              <a:rPr lang="en-US" altLang="en-US" sz="2800" dirty="0" smtClean="0">
                <a:effectLst>
                  <a:outerShdw blurRad="38100" dist="38100" dir="2700000" algn="tl">
                    <a:srgbClr val="000000"/>
                  </a:outerShdw>
                </a:effectLst>
              </a:rPr>
              <a:t>Deviates from “indicia of reliability” test</a:t>
            </a:r>
          </a:p>
          <a:p>
            <a:pPr lvl="1" eaLnBrk="1" hangingPunct="1">
              <a:lnSpc>
                <a:spcPct val="80000"/>
              </a:lnSpc>
              <a:defRPr/>
            </a:pPr>
            <a:r>
              <a:rPr lang="en-US" altLang="en-US" sz="2400" dirty="0" smtClean="0">
                <a:effectLst>
                  <a:outerShdw blurRad="38100" dist="38100" dir="2700000" algn="tl">
                    <a:srgbClr val="000000"/>
                  </a:outerShdw>
                </a:effectLst>
              </a:rPr>
              <a:t>i.e. </a:t>
            </a:r>
            <a:r>
              <a:rPr lang="en-US" altLang="en-US" sz="2400" u="sng" dirty="0" smtClean="0">
                <a:effectLst>
                  <a:outerShdw blurRad="38100" dist="38100" dir="2700000" algn="tl">
                    <a:srgbClr val="000000"/>
                  </a:outerShdw>
                </a:effectLst>
              </a:rPr>
              <a:t>Ohio v. Roberts</a:t>
            </a:r>
          </a:p>
          <a:p>
            <a:pPr eaLnBrk="1" hangingPunct="1">
              <a:lnSpc>
                <a:spcPct val="80000"/>
              </a:lnSpc>
              <a:buFontTx/>
              <a:buNone/>
              <a:defRPr/>
            </a:pPr>
            <a:endParaRPr lang="en-US" altLang="en-US" sz="2800" dirty="0" smtClean="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101600"/>
            <a:ext cx="10744200" cy="1143000"/>
          </a:xfrm>
        </p:spPr>
        <p:txBody>
          <a:bodyPr>
            <a:normAutofit/>
          </a:bodyPr>
          <a:lstStyle/>
          <a:p>
            <a:pPr algn="ctr" eaLnBrk="1" hangingPunct="1">
              <a:defRPr/>
            </a:pPr>
            <a:r>
              <a:rPr lang="en-US" kern="0" dirty="0">
                <a:solidFill>
                  <a:schemeClr val="tx1"/>
                </a:solidFill>
              </a:rPr>
              <a:t>Crawford deals with hearsay exceptions</a:t>
            </a:r>
          </a:p>
        </p:txBody>
      </p:sp>
      <p:sp>
        <p:nvSpPr>
          <p:cNvPr id="3" name="Content Placeholder 2"/>
          <p:cNvSpPr>
            <a:spLocks noGrp="1"/>
          </p:cNvSpPr>
          <p:nvPr>
            <p:ph idx="4294967295"/>
          </p:nvPr>
        </p:nvSpPr>
        <p:spPr>
          <a:xfrm>
            <a:off x="914400" y="2706688"/>
            <a:ext cx="8229600" cy="4495800"/>
          </a:xfrm>
        </p:spPr>
        <p:txBody>
          <a:bodyPr/>
          <a:lstStyle/>
          <a:p>
            <a:pPr eaLnBrk="1" hangingPunct="1">
              <a:defRPr/>
            </a:pPr>
            <a:r>
              <a:rPr lang="en-US" altLang="en-US" dirty="0" smtClean="0">
                <a:effectLst>
                  <a:outerShdw blurRad="38100" dist="38100" dir="2700000" algn="tl">
                    <a:srgbClr val="000000"/>
                  </a:outerShdw>
                </a:effectLst>
              </a:rPr>
              <a:t>Statement okay if not offered for proving the truth of the matter asserted.</a:t>
            </a:r>
          </a:p>
          <a:p>
            <a:pPr eaLnBrk="1" hangingPunct="1">
              <a:defRPr/>
            </a:pPr>
            <a:r>
              <a:rPr lang="en-US" altLang="en-US" dirty="0" smtClean="0">
                <a:effectLst>
                  <a:outerShdw blurRad="38100" dist="38100" dir="2700000" algn="tl">
                    <a:srgbClr val="000000"/>
                  </a:outerShdw>
                </a:effectLst>
              </a:rPr>
              <a:t>NRS 51.035 Defines Hearsay </a:t>
            </a:r>
          </a:p>
          <a:p>
            <a:pPr eaLnBrk="1" hangingPunct="1">
              <a:defRPr/>
            </a:pPr>
            <a:r>
              <a:rPr lang="en-US" altLang="en-US" dirty="0" smtClean="0">
                <a:effectLst>
                  <a:outerShdw blurRad="38100" dist="38100" dir="2700000" algn="tl">
                    <a:srgbClr val="000000"/>
                  </a:outerShdw>
                </a:effectLst>
              </a:rPr>
              <a:t>Non-hearsay – doesn’t apply</a:t>
            </a:r>
          </a:p>
          <a:p>
            <a:pPr eaLnBrk="1" hangingPunct="1">
              <a:defRPr/>
            </a:pPr>
            <a:endParaRPr lang="en-US" altLang="en-US" dirty="0" smtClean="0">
              <a:effectLst>
                <a:outerShdw blurRad="38100" dist="38100" dir="2700000" algn="tl">
                  <a:srgbClr val="000000"/>
                </a:outerShdw>
              </a:effectLst>
            </a:endParaRPr>
          </a:p>
        </p:txBody>
      </p:sp>
      <p:sp>
        <p:nvSpPr>
          <p:cNvPr id="15364" name="Text Box 4"/>
          <p:cNvSpPr txBox="1">
            <a:spLocks noChangeArrowheads="1"/>
          </p:cNvSpPr>
          <p:nvPr/>
        </p:nvSpPr>
        <p:spPr bwMode="auto">
          <a:xfrm>
            <a:off x="533400" y="1757363"/>
            <a:ext cx="3276600" cy="376237"/>
          </a:xfrm>
          <a:prstGeom prst="rect">
            <a:avLst/>
          </a:prstGeom>
          <a:solidFill>
            <a:srgbClr val="333300">
              <a:alpha val="0"/>
            </a:srgbClr>
          </a:solidFill>
          <a:ln w="9525">
            <a:solidFill>
              <a:srgbClr val="FFFF00"/>
            </a:solidFill>
            <a:miter lim="800000"/>
            <a:headEnd/>
            <a:tailEnd/>
          </a:ln>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800">
                <a:cs typeface="Arial" panose="020B0604020202020204" pitchFamily="34" charset="0"/>
              </a:rPr>
              <a:t>Is the Evidence Hearsay?</a:t>
            </a:r>
          </a:p>
        </p:txBody>
      </p:sp>
      <p:sp>
        <p:nvSpPr>
          <p:cNvPr id="15365" name="AutoShape 5"/>
          <p:cNvSpPr>
            <a:spLocks noChangeArrowheads="1"/>
          </p:cNvSpPr>
          <p:nvPr/>
        </p:nvSpPr>
        <p:spPr bwMode="auto">
          <a:xfrm>
            <a:off x="4191000" y="1676400"/>
            <a:ext cx="1371600" cy="533400"/>
          </a:xfrm>
          <a:prstGeom prst="rightArrow">
            <a:avLst>
              <a:gd name="adj1" fmla="val 50000"/>
              <a:gd name="adj2" fmla="val 64286"/>
            </a:avLst>
          </a:prstGeom>
          <a:solidFill>
            <a:schemeClr val="accent1"/>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800">
                <a:cs typeface="Arial" panose="020B0604020202020204" pitchFamily="34" charset="0"/>
              </a:rPr>
              <a:t>NO</a:t>
            </a:r>
          </a:p>
        </p:txBody>
      </p:sp>
      <p:sp>
        <p:nvSpPr>
          <p:cNvPr id="15366" name="Text Box 6"/>
          <p:cNvSpPr txBox="1">
            <a:spLocks noChangeArrowheads="1"/>
          </p:cNvSpPr>
          <p:nvPr/>
        </p:nvSpPr>
        <p:spPr bwMode="auto">
          <a:xfrm>
            <a:off x="5943600" y="1512888"/>
            <a:ext cx="2590800" cy="925512"/>
          </a:xfrm>
          <a:prstGeom prst="rect">
            <a:avLst/>
          </a:prstGeom>
          <a:solidFill>
            <a:srgbClr val="333300">
              <a:alpha val="0"/>
            </a:srgbClr>
          </a:solidFill>
          <a:ln w="9525">
            <a:solidFill>
              <a:srgbClr val="FFFF00"/>
            </a:solidFill>
            <a:miter lim="800000"/>
            <a:headEnd/>
            <a:tailEnd/>
          </a:ln>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800">
                <a:cs typeface="Arial" panose="020B0604020202020204" pitchFamily="34" charset="0"/>
              </a:rPr>
              <a:t>No Crawford issue, evidence comes in if otherwise admissible.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5"/>
          <p:cNvGrpSpPr>
            <a:grpSpLocks/>
          </p:cNvGrpSpPr>
          <p:nvPr/>
        </p:nvGrpSpPr>
        <p:grpSpPr bwMode="auto">
          <a:xfrm>
            <a:off x="-914400" y="3429000"/>
            <a:ext cx="10814050" cy="1204913"/>
            <a:chOff x="-838200" y="4267200"/>
            <a:chExt cx="10814296" cy="1205076"/>
          </a:xfrm>
        </p:grpSpPr>
        <p:sp>
          <p:nvSpPr>
            <p:cNvPr id="2" name="Rectangle 1"/>
            <p:cNvSpPr/>
            <p:nvPr/>
          </p:nvSpPr>
          <p:spPr>
            <a:xfrm>
              <a:off x="-838200" y="4610502"/>
              <a:ext cx="5785096" cy="861774"/>
            </a:xfrm>
            <a:prstGeom prst="rect">
              <a:avLst/>
            </a:prstGeom>
            <a:noFill/>
          </p:spPr>
          <p:txBody>
            <a:bodyPr>
              <a:spAutoFit/>
            </a:bodyPr>
            <a:lstStyle/>
            <a:p>
              <a:pPr algn="ctr">
                <a:defRPr/>
              </a:pPr>
              <a:r>
                <a:rPr lang="en-US" sz="2500" b="1" dirty="0">
                  <a:ln w="22225">
                    <a:solidFill>
                      <a:schemeClr val="accent2"/>
                    </a:solidFill>
                    <a:prstDash val="solid"/>
                  </a:ln>
                  <a:solidFill>
                    <a:schemeClr val="accent2">
                      <a:lumMod val="40000"/>
                      <a:lumOff val="60000"/>
                    </a:schemeClr>
                  </a:solidFill>
                </a:rPr>
                <a:t>Crawford v. Washington</a:t>
              </a:r>
            </a:p>
            <a:p>
              <a:pPr algn="ctr">
                <a:defRPr/>
              </a:pPr>
              <a:r>
                <a:rPr lang="en-US" sz="2500" b="1" dirty="0">
                  <a:ln w="22225">
                    <a:solidFill>
                      <a:schemeClr val="accent2"/>
                    </a:solidFill>
                    <a:prstDash val="solid"/>
                  </a:ln>
                  <a:solidFill>
                    <a:schemeClr val="accent2">
                      <a:lumMod val="40000"/>
                      <a:lumOff val="60000"/>
                    </a:schemeClr>
                  </a:solidFill>
                </a:rPr>
                <a:t>(new)</a:t>
              </a:r>
            </a:p>
          </p:txBody>
        </p:sp>
        <p:sp>
          <p:nvSpPr>
            <p:cNvPr id="3" name="Rectangle 2"/>
            <p:cNvSpPr/>
            <p:nvPr/>
          </p:nvSpPr>
          <p:spPr>
            <a:xfrm>
              <a:off x="4191000" y="4610502"/>
              <a:ext cx="5785096" cy="861774"/>
            </a:xfrm>
            <a:prstGeom prst="rect">
              <a:avLst/>
            </a:prstGeom>
            <a:noFill/>
          </p:spPr>
          <p:txBody>
            <a:bodyPr>
              <a:spAutoFit/>
            </a:bodyPr>
            <a:lstStyle/>
            <a:p>
              <a:pPr algn="ctr">
                <a:defRPr/>
              </a:pPr>
              <a:r>
                <a:rPr lang="en-US" sz="2500" b="1" dirty="0">
                  <a:ln w="22225">
                    <a:solidFill>
                      <a:schemeClr val="accent2"/>
                    </a:solidFill>
                    <a:prstDash val="solid"/>
                  </a:ln>
                  <a:solidFill>
                    <a:schemeClr val="accent2">
                      <a:lumMod val="40000"/>
                      <a:lumOff val="60000"/>
                    </a:schemeClr>
                  </a:solidFill>
                </a:rPr>
                <a:t>Ohio v. Roberts</a:t>
              </a:r>
            </a:p>
            <a:p>
              <a:pPr algn="ctr">
                <a:defRPr/>
              </a:pPr>
              <a:r>
                <a:rPr lang="en-US" sz="2500" b="1" dirty="0">
                  <a:ln w="22225">
                    <a:solidFill>
                      <a:schemeClr val="accent2"/>
                    </a:solidFill>
                    <a:prstDash val="solid"/>
                  </a:ln>
                  <a:solidFill>
                    <a:schemeClr val="accent2">
                      <a:lumMod val="40000"/>
                      <a:lumOff val="60000"/>
                    </a:schemeClr>
                  </a:solidFill>
                </a:rPr>
                <a:t>(old)</a:t>
              </a:r>
            </a:p>
          </p:txBody>
        </p:sp>
        <p:sp>
          <p:nvSpPr>
            <p:cNvPr id="4" name="Rectangle 3"/>
            <p:cNvSpPr/>
            <p:nvPr/>
          </p:nvSpPr>
          <p:spPr>
            <a:xfrm>
              <a:off x="4038600" y="4267200"/>
              <a:ext cx="1415773" cy="923330"/>
            </a:xfrm>
            <a:prstGeom prst="rect">
              <a:avLst/>
            </a:prstGeom>
            <a:noFill/>
          </p:spPr>
          <p:txBody>
            <a:bodyPr wrap="none">
              <a:spAutoFit/>
            </a:bodyPr>
            <a:lstStyle/>
            <a:p>
              <a:pPr algn="ctr">
                <a:defRPr/>
              </a:pP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-vs-</a:t>
              </a:r>
            </a:p>
          </p:txBody>
        </p:sp>
      </p:grpSp>
      <p:pic>
        <p:nvPicPr>
          <p:cNvPr id="614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58775"/>
            <a:ext cx="5486400"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5410200" y="4608513"/>
            <a:ext cx="338455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Tx/>
              <a:buNone/>
              <a:defRPr/>
            </a:pPr>
            <a:r>
              <a:rPr lang="en-US" altLang="en-US" sz="2400" dirty="0" smtClean="0"/>
              <a:t>Hearsay evidence admissible if the evidence bears an adequate indicia of reliability</a:t>
            </a:r>
          </a:p>
          <a:p>
            <a:pPr eaLnBrk="1" hangingPunct="1">
              <a:defRPr/>
            </a:pPr>
            <a:endParaRPr lang="en-US" altLang="en-US" sz="2800" dirty="0" smtClean="0"/>
          </a:p>
          <a:p>
            <a:pPr eaLnBrk="1" hangingPunct="1">
              <a:defRPr/>
            </a:pPr>
            <a:endParaRPr lang="en-US" altLang="en-US" sz="2800" dirty="0" smtClean="0"/>
          </a:p>
        </p:txBody>
      </p:sp>
      <p:sp>
        <p:nvSpPr>
          <p:cNvPr id="8" name="Rectangle 3"/>
          <p:cNvSpPr txBox="1">
            <a:spLocks noChangeArrowheads="1"/>
          </p:cNvSpPr>
          <p:nvPr/>
        </p:nvSpPr>
        <p:spPr bwMode="auto">
          <a:xfrm>
            <a:off x="381000" y="4595813"/>
            <a:ext cx="338455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US" altLang="en-US" sz="2000" dirty="0">
                <a:effectLst>
                  <a:outerShdw blurRad="38100" dist="38100" dir="2700000" algn="tl">
                    <a:srgbClr val="000000"/>
                  </a:outerShdw>
                </a:effectLst>
              </a:rPr>
              <a:t>Out-of-court statement by a witness that is </a:t>
            </a:r>
            <a:r>
              <a:rPr lang="en-US" altLang="en-US" sz="2000" b="1" dirty="0">
                <a:effectLst>
                  <a:outerShdw blurRad="38100" dist="38100" dir="2700000" algn="tl">
                    <a:srgbClr val="000000"/>
                  </a:outerShdw>
                </a:effectLst>
              </a:rPr>
              <a:t>testimonial in nature is</a:t>
            </a:r>
            <a:r>
              <a:rPr lang="en-US" altLang="en-US" sz="2000" dirty="0">
                <a:effectLst>
                  <a:outerShdw blurRad="38100" dist="38100" dir="2700000" algn="tl">
                    <a:srgbClr val="000000"/>
                  </a:outerShdw>
                </a:effectLst>
              </a:rPr>
              <a:t> barred by Confrontation Clause of the 6</a:t>
            </a:r>
            <a:r>
              <a:rPr lang="en-US" altLang="en-US" sz="2000" baseline="30000" dirty="0">
                <a:effectLst>
                  <a:outerShdw blurRad="38100" dist="38100" dir="2700000" algn="tl">
                    <a:srgbClr val="000000"/>
                  </a:outerShdw>
                </a:effectLst>
              </a:rPr>
              <a:t>th</a:t>
            </a:r>
            <a:r>
              <a:rPr lang="en-US" altLang="en-US" sz="2000" dirty="0">
                <a:effectLst>
                  <a:outerShdw blurRad="38100" dist="38100" dir="2700000" algn="tl">
                    <a:srgbClr val="000000"/>
                  </a:outerShdw>
                </a:effectLst>
              </a:rPr>
              <a:t> Amendment (testimonial hearsay)</a:t>
            </a:r>
          </a:p>
          <a:p>
            <a:pPr eaLnBrk="1" hangingPunct="1">
              <a:buFontTx/>
              <a:buNone/>
              <a:defRPr/>
            </a:pPr>
            <a:endParaRPr lang="en-US" altLang="en-US" sz="2800" dirty="0">
              <a:effectLst>
                <a:outerShdw blurRad="38100" dist="38100" dir="2700000" algn="tl">
                  <a:srgbClr val="000000"/>
                </a:outerShdw>
              </a:effectLst>
            </a:endParaRPr>
          </a:p>
          <a:p>
            <a:pPr marL="0" indent="0" eaLnBrk="1" hangingPunct="1">
              <a:buFontTx/>
              <a:buNone/>
              <a:defRPr/>
            </a:pPr>
            <a:endParaRPr lang="en-US" altLang="en-US" sz="2800" dirty="0" smtClean="0"/>
          </a:p>
          <a:p>
            <a:pPr eaLnBrk="1" hangingPunct="1">
              <a:defRPr/>
            </a:pPr>
            <a:endParaRPr lang="en-US" altLang="en-US" sz="2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0" y="304800"/>
            <a:ext cx="9982200" cy="1371600"/>
          </a:xfrm>
        </p:spPr>
        <p:txBody>
          <a:bodyPr/>
          <a:lstStyle/>
          <a:p>
            <a:pPr eaLnBrk="1" hangingPunct="1">
              <a:defRPr/>
            </a:pPr>
            <a:r>
              <a:rPr lang="en-US" altLang="en-US" dirty="0" smtClean="0">
                <a:solidFill>
                  <a:schemeClr val="tx1"/>
                </a:solidFill>
              </a:rPr>
              <a:t>Nevada has a </a:t>
            </a:r>
            <a:r>
              <a:rPr lang="en-US" altLang="en-US" u="sng" dirty="0" smtClean="0">
                <a:solidFill>
                  <a:schemeClr val="tx1"/>
                </a:solidFill>
              </a:rPr>
              <a:t>Roberts</a:t>
            </a:r>
            <a:r>
              <a:rPr lang="en-US" altLang="en-US" dirty="0" smtClean="0">
                <a:solidFill>
                  <a:schemeClr val="tx1"/>
                </a:solidFill>
              </a:rPr>
              <a:t> statute</a:t>
            </a:r>
          </a:p>
        </p:txBody>
      </p:sp>
      <p:sp>
        <p:nvSpPr>
          <p:cNvPr id="98307" name="Rectangle 3"/>
          <p:cNvSpPr>
            <a:spLocks noGrp="1" noChangeArrowheads="1"/>
          </p:cNvSpPr>
          <p:nvPr>
            <p:ph type="body" idx="4294967295"/>
          </p:nvPr>
        </p:nvSpPr>
        <p:spPr>
          <a:xfrm>
            <a:off x="381000" y="1666875"/>
            <a:ext cx="8229600" cy="4495800"/>
          </a:xfrm>
        </p:spPr>
        <p:txBody>
          <a:bodyPr/>
          <a:lstStyle/>
          <a:p>
            <a:pPr marL="0" indent="0">
              <a:buFontTx/>
              <a:buNone/>
              <a:defRPr/>
            </a:pPr>
            <a:r>
              <a:rPr lang="en-US" sz="2800" b="1" dirty="0"/>
              <a:t>  NRS 51.315  General exception; other exceptions illustrative.</a:t>
            </a:r>
            <a:endParaRPr lang="en-US" sz="2800" dirty="0"/>
          </a:p>
          <a:p>
            <a:pPr marL="0" indent="0">
              <a:buFontTx/>
              <a:buNone/>
              <a:defRPr/>
            </a:pPr>
            <a:r>
              <a:rPr lang="en-US" sz="2800" dirty="0"/>
              <a:t>     1.  A statement is not excluded by the hearsay rule if:</a:t>
            </a:r>
          </a:p>
          <a:p>
            <a:pPr marL="0" indent="0">
              <a:buFontTx/>
              <a:buNone/>
              <a:defRPr/>
            </a:pPr>
            <a:r>
              <a:rPr lang="en-US" sz="2800" dirty="0"/>
              <a:t>   (a) Its nature and the special circumstances under which it was made offer strong assurances of accuracy; and</a:t>
            </a:r>
          </a:p>
          <a:p>
            <a:pPr marL="0" indent="0">
              <a:buFontTx/>
              <a:buNone/>
              <a:defRPr/>
            </a:pPr>
            <a:r>
              <a:rPr lang="en-US" sz="2800" dirty="0"/>
              <a:t> </a:t>
            </a:r>
            <a:r>
              <a:rPr lang="en-US" sz="2800" dirty="0" smtClean="0"/>
              <a:t>  </a:t>
            </a:r>
            <a:r>
              <a:rPr lang="en-US" sz="2800" dirty="0"/>
              <a:t>(b) The declarant is unavailable as a witness.</a:t>
            </a:r>
          </a:p>
          <a:p>
            <a:pPr marL="0" indent="0" eaLnBrk="1" hangingPunct="1">
              <a:buFontTx/>
              <a:buNone/>
              <a:defRPr/>
            </a:pPr>
            <a:endParaRPr lang="en-US" altLang="en-US" sz="2800" dirty="0" smtClean="0"/>
          </a:p>
          <a:p>
            <a:pPr eaLnBrk="1" hangingPunct="1">
              <a:defRPr/>
            </a:pPr>
            <a:endParaRPr lang="en-US" altLang="en-US" sz="2800" dirty="0" smtClean="0"/>
          </a:p>
          <a:p>
            <a:pPr eaLnBrk="1" hangingPunct="1">
              <a:defRPr/>
            </a:pPr>
            <a:endParaRPr lang="en-US" altLang="en-US" sz="2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xfrm>
            <a:off x="0" y="-114300"/>
            <a:ext cx="8229600" cy="952500"/>
          </a:xfrm>
        </p:spPr>
        <p:txBody>
          <a:bodyPr>
            <a:normAutofit fontScale="90000"/>
          </a:bodyPr>
          <a:lstStyle/>
          <a:p>
            <a:pPr algn="ctr" eaLnBrk="1" hangingPunct="1">
              <a:defRPr/>
            </a:pPr>
            <a:r>
              <a:rPr lang="en-US" sz="4000" kern="0" dirty="0"/>
              <a:t/>
            </a:r>
            <a:br>
              <a:rPr lang="en-US" sz="4000" kern="0" dirty="0"/>
            </a:br>
            <a:r>
              <a:rPr lang="en-US" sz="4000" kern="0" dirty="0" smtClean="0"/>
              <a:t>Limitations with NRS 51.315</a:t>
            </a:r>
            <a:br>
              <a:rPr lang="en-US" sz="4000" kern="0" dirty="0" smtClean="0"/>
            </a:br>
            <a:endParaRPr lang="en-US" sz="3600" kern="0" dirty="0"/>
          </a:p>
        </p:txBody>
      </p:sp>
      <p:sp>
        <p:nvSpPr>
          <p:cNvPr id="35843" name="Rectangle 3"/>
          <p:cNvSpPr>
            <a:spLocks noGrp="1" noChangeArrowheads="1"/>
          </p:cNvSpPr>
          <p:nvPr>
            <p:ph type="body" idx="4294967295"/>
          </p:nvPr>
        </p:nvSpPr>
        <p:spPr>
          <a:xfrm>
            <a:off x="533400" y="914400"/>
            <a:ext cx="8229600" cy="3810000"/>
          </a:xfrm>
        </p:spPr>
        <p:txBody>
          <a:bodyPr/>
          <a:lstStyle/>
          <a:p>
            <a:pPr eaLnBrk="1" hangingPunct="1">
              <a:lnSpc>
                <a:spcPct val="90000"/>
              </a:lnSpc>
              <a:buFontTx/>
              <a:buNone/>
            </a:pPr>
            <a:r>
              <a:rPr lang="en-US" altLang="en-US" sz="2600" dirty="0" smtClean="0">
                <a:solidFill>
                  <a:srgbClr val="FFFF00"/>
                </a:solidFill>
              </a:rPr>
              <a:t>Scenario: </a:t>
            </a:r>
          </a:p>
          <a:p>
            <a:pPr eaLnBrk="1" hangingPunct="1">
              <a:lnSpc>
                <a:spcPct val="90000"/>
              </a:lnSpc>
            </a:pPr>
            <a:r>
              <a:rPr lang="en-US" altLang="en-US" sz="2600" dirty="0" smtClean="0"/>
              <a:t>Defendant accused of killing five-year old victim.  Only eyewitness to killing is defendant’s own five-year old daughter.  </a:t>
            </a:r>
          </a:p>
          <a:p>
            <a:pPr eaLnBrk="1" hangingPunct="1">
              <a:lnSpc>
                <a:spcPct val="90000"/>
              </a:lnSpc>
            </a:pPr>
            <a:r>
              <a:rPr lang="en-US" altLang="en-US" sz="2600" dirty="0" smtClean="0"/>
              <a:t>Daughter tells CPS investigator, a police investigator, and her foster mother what happened.  </a:t>
            </a:r>
          </a:p>
          <a:p>
            <a:pPr eaLnBrk="1" hangingPunct="1">
              <a:lnSpc>
                <a:spcPct val="90000"/>
              </a:lnSpc>
            </a:pPr>
            <a:r>
              <a:rPr lang="en-US" altLang="en-US" sz="2600" dirty="0" smtClean="0"/>
              <a:t>Daughter is unavailable to testify at trial so CPS investigator, Metro abuse investigator, and foster mom testified to the 5-year old’s statements.</a:t>
            </a:r>
          </a:p>
        </p:txBody>
      </p:sp>
      <p:sp>
        <p:nvSpPr>
          <p:cNvPr id="90116" name="Text Box 4"/>
          <p:cNvSpPr txBox="1">
            <a:spLocks noChangeArrowheads="1"/>
          </p:cNvSpPr>
          <p:nvPr/>
        </p:nvSpPr>
        <p:spPr bwMode="auto">
          <a:xfrm>
            <a:off x="1524000" y="4876800"/>
            <a:ext cx="6477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3600">
                <a:cs typeface="Arial" panose="020B0604020202020204" pitchFamily="34" charset="0"/>
              </a:rPr>
              <a:t>Who can testify about the daughter’s statements?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a:xfrm>
            <a:off x="76200" y="381000"/>
            <a:ext cx="9067800" cy="1371600"/>
          </a:xfrm>
        </p:spPr>
        <p:txBody>
          <a:bodyPr/>
          <a:lstStyle/>
          <a:p>
            <a:pPr eaLnBrk="1" hangingPunct="1">
              <a:defRPr/>
            </a:pPr>
            <a:r>
              <a:rPr lang="en-US" sz="4000" u="sng" kern="0" dirty="0">
                <a:solidFill>
                  <a:schemeClr val="tx1"/>
                </a:solidFill>
              </a:rPr>
              <a:t>Flores v. State</a:t>
            </a:r>
            <a:r>
              <a:rPr lang="en-US" sz="4000" kern="0" dirty="0">
                <a:solidFill>
                  <a:schemeClr val="tx1"/>
                </a:solidFill>
              </a:rPr>
              <a:t>, 121 Nev. 706 (2005</a:t>
            </a:r>
            <a:r>
              <a:rPr lang="en-US" sz="4000" kern="0" dirty="0" smtClean="0"/>
              <a:t>) addressed NRS 51.315 post </a:t>
            </a:r>
            <a:r>
              <a:rPr lang="en-US" sz="4000" u="sng" kern="0" dirty="0" smtClean="0"/>
              <a:t>Crawford</a:t>
            </a:r>
            <a:endParaRPr lang="en-US" sz="4000" kern="0" dirty="0"/>
          </a:p>
        </p:txBody>
      </p:sp>
      <p:sp>
        <p:nvSpPr>
          <p:cNvPr id="36867" name="Rectangle 3"/>
          <p:cNvSpPr>
            <a:spLocks noGrp="1" noChangeArrowheads="1"/>
          </p:cNvSpPr>
          <p:nvPr>
            <p:ph type="body" idx="4294967295"/>
          </p:nvPr>
        </p:nvSpPr>
        <p:spPr>
          <a:xfrm>
            <a:off x="609600" y="2133600"/>
            <a:ext cx="8229600" cy="4495800"/>
          </a:xfrm>
        </p:spPr>
        <p:txBody>
          <a:bodyPr>
            <a:normAutofit fontScale="92500" lnSpcReduction="10000"/>
          </a:bodyPr>
          <a:lstStyle/>
          <a:p>
            <a:pPr eaLnBrk="1" hangingPunct="1"/>
            <a:r>
              <a:rPr lang="en-US" altLang="en-US" dirty="0" smtClean="0"/>
              <a:t>Victim never testified because too distraught.  DC allowed statements to be played at trial.  Court found strong assurances of accuracy because statement corroborated by medical evidence.</a:t>
            </a:r>
          </a:p>
          <a:p>
            <a:pPr eaLnBrk="1" hangingPunct="1"/>
            <a:endParaRPr lang="en-US" altLang="en-US" dirty="0" smtClean="0"/>
          </a:p>
          <a:p>
            <a:pPr eaLnBrk="1" hangingPunct="1"/>
            <a:r>
              <a:rPr lang="en-US" altLang="en-US" dirty="0" smtClean="0"/>
              <a:t>Statements to CPS investigator and Metro abuse investigator are </a:t>
            </a:r>
            <a:r>
              <a:rPr lang="en-US" altLang="en-US" b="1" dirty="0" smtClean="0"/>
              <a:t>testimonial</a:t>
            </a:r>
            <a:r>
              <a:rPr lang="en-US" altLang="en-US" dirty="0" smtClean="0"/>
              <a:t> </a:t>
            </a:r>
          </a:p>
          <a:p>
            <a:pPr lvl="1" eaLnBrk="1" hangingPunct="1"/>
            <a:r>
              <a:rPr lang="en-US" altLang="en-US" dirty="0" smtClean="0"/>
              <a:t>because reasonable person would believe the statement would be used at trial.  Therefore, their statements are inadmissible.</a:t>
            </a:r>
          </a:p>
          <a:p>
            <a:pPr eaLnBrk="1" hangingPunct="1"/>
            <a:endParaRPr lang="en-US" altLang="en-US" dirty="0" smtClean="0"/>
          </a:p>
          <a:p>
            <a:pPr eaLnBrk="1" hangingPunct="1"/>
            <a:r>
              <a:rPr lang="en-US" altLang="en-US" dirty="0" smtClean="0"/>
              <a:t>However, statements to foster mother are admissible because spontaneously made.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76200" y="381000"/>
            <a:ext cx="9067800" cy="1371600"/>
          </a:xfrm>
        </p:spPr>
        <p:txBody>
          <a:bodyPr/>
          <a:lstStyle/>
          <a:p>
            <a:pPr eaLnBrk="1" hangingPunct="1">
              <a:defRPr/>
            </a:pPr>
            <a:r>
              <a:rPr lang="en-US" sz="4000" u="sng" kern="0" dirty="0">
                <a:solidFill>
                  <a:schemeClr val="tx1"/>
                </a:solidFill>
              </a:rPr>
              <a:t>Flores v. State</a:t>
            </a:r>
            <a:r>
              <a:rPr lang="en-US" sz="4000" kern="0" dirty="0">
                <a:solidFill>
                  <a:schemeClr val="tx1"/>
                </a:solidFill>
              </a:rPr>
              <a:t>, 121 Nev. 706 (2005)</a:t>
            </a:r>
          </a:p>
        </p:txBody>
      </p:sp>
      <p:sp>
        <p:nvSpPr>
          <p:cNvPr id="10243" name="Rectangle 3"/>
          <p:cNvSpPr>
            <a:spLocks noGrp="1" noChangeArrowheads="1"/>
          </p:cNvSpPr>
          <p:nvPr>
            <p:ph type="body" idx="4294967295"/>
          </p:nvPr>
        </p:nvSpPr>
        <p:spPr>
          <a:xfrm>
            <a:off x="0" y="1600200"/>
            <a:ext cx="8229600" cy="4495800"/>
          </a:xfrm>
        </p:spPr>
        <p:txBody>
          <a:bodyPr/>
          <a:lstStyle/>
          <a:p>
            <a:pPr eaLnBrk="1" hangingPunct="1">
              <a:lnSpc>
                <a:spcPct val="90000"/>
              </a:lnSpc>
            </a:pPr>
            <a:r>
              <a:rPr lang="en-US" altLang="en-US" sz="2800" dirty="0" smtClean="0"/>
              <a:t>First Nevada case addressing Crawford.</a:t>
            </a:r>
          </a:p>
          <a:p>
            <a:pPr eaLnBrk="1" hangingPunct="1">
              <a:lnSpc>
                <a:spcPct val="90000"/>
              </a:lnSpc>
            </a:pPr>
            <a:r>
              <a:rPr lang="en-US" altLang="en-US" sz="2800" dirty="0" smtClean="0"/>
              <a:t>Addressed what “testimonial” means.</a:t>
            </a:r>
          </a:p>
          <a:p>
            <a:pPr eaLnBrk="1" hangingPunct="1">
              <a:lnSpc>
                <a:spcPct val="90000"/>
              </a:lnSpc>
            </a:pPr>
            <a:r>
              <a:rPr lang="en-US" altLang="en-US" sz="2800" dirty="0" smtClean="0"/>
              <a:t>Testimonial: “Statements that, under the circumstances of their making “would lead an objective witness reasonably to believe that the statement would be available for use at a later trial.” (Quoting Crawford)</a:t>
            </a:r>
          </a:p>
          <a:p>
            <a:pPr eaLnBrk="1" hangingPunct="1">
              <a:lnSpc>
                <a:spcPct val="90000"/>
              </a:lnSpc>
            </a:pPr>
            <a:r>
              <a:rPr lang="en-US" altLang="en-US" sz="2800" dirty="0" smtClean="0"/>
              <a:t>A casual remark to an acquaintance is not the same as a formal statement to officers.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0" y="228600"/>
            <a:ext cx="8229600" cy="1143000"/>
          </a:xfrm>
        </p:spPr>
        <p:txBody>
          <a:bodyPr/>
          <a:lstStyle/>
          <a:p>
            <a:pPr algn="ctr" eaLnBrk="1" hangingPunct="1">
              <a:defRPr/>
            </a:pPr>
            <a:r>
              <a:rPr lang="en-US" kern="0" dirty="0">
                <a:solidFill>
                  <a:schemeClr val="tx1"/>
                </a:solidFill>
              </a:rPr>
              <a:t>Testimonial?</a:t>
            </a:r>
          </a:p>
        </p:txBody>
      </p:sp>
      <p:sp>
        <p:nvSpPr>
          <p:cNvPr id="102403" name="Rectangle 3"/>
          <p:cNvSpPr>
            <a:spLocks noGrp="1" noChangeArrowheads="1"/>
          </p:cNvSpPr>
          <p:nvPr>
            <p:ph type="body" idx="4294967295"/>
          </p:nvPr>
        </p:nvSpPr>
        <p:spPr>
          <a:xfrm>
            <a:off x="0" y="2735263"/>
            <a:ext cx="9067800" cy="3360737"/>
          </a:xfrm>
        </p:spPr>
        <p:txBody>
          <a:bodyPr/>
          <a:lstStyle/>
          <a:p>
            <a:pPr eaLnBrk="1" hangingPunct="1">
              <a:lnSpc>
                <a:spcPct val="80000"/>
              </a:lnSpc>
              <a:defRPr/>
            </a:pPr>
            <a:r>
              <a:rPr lang="en-US" altLang="en-US" sz="2800" dirty="0" smtClean="0">
                <a:effectLst>
                  <a:outerShdw blurRad="38100" dist="38100" dir="2700000" algn="tl">
                    <a:srgbClr val="000000"/>
                  </a:outerShdw>
                </a:effectLst>
              </a:rPr>
              <a:t>Not specifically defined in </a:t>
            </a:r>
            <a:r>
              <a:rPr lang="en-US" altLang="en-US" sz="2800" u="sng" dirty="0" smtClean="0">
                <a:effectLst>
                  <a:outerShdw blurRad="38100" dist="38100" dir="2700000" algn="tl">
                    <a:srgbClr val="000000"/>
                  </a:outerShdw>
                </a:effectLst>
              </a:rPr>
              <a:t>Crawford</a:t>
            </a:r>
            <a:r>
              <a:rPr lang="en-US" altLang="en-US" sz="2800" dirty="0" smtClean="0">
                <a:effectLst>
                  <a:outerShdw blurRad="38100" dist="38100" dir="2700000" algn="tl">
                    <a:srgbClr val="000000"/>
                  </a:outerShdw>
                </a:effectLst>
              </a:rPr>
              <a:t>, but has been explained in subsequent cases</a:t>
            </a:r>
          </a:p>
          <a:p>
            <a:pPr eaLnBrk="1" hangingPunct="1">
              <a:lnSpc>
                <a:spcPct val="80000"/>
              </a:lnSpc>
              <a:defRPr/>
            </a:pPr>
            <a:endParaRPr lang="en-US" altLang="en-US" u="sng" dirty="0">
              <a:effectLst>
                <a:outerShdw blurRad="38100" dist="38100" dir="2700000" algn="tl">
                  <a:srgbClr val="000000"/>
                </a:outerShdw>
              </a:effectLst>
            </a:endParaRPr>
          </a:p>
          <a:p>
            <a:pPr marL="0" indent="0" eaLnBrk="1" hangingPunct="1">
              <a:lnSpc>
                <a:spcPct val="80000"/>
              </a:lnSpc>
              <a:buNone/>
              <a:defRPr/>
            </a:pPr>
            <a:endParaRPr lang="en-US" altLang="en-US" sz="2800" u="sng" dirty="0" smtClean="0">
              <a:effectLst>
                <a:outerShdw blurRad="38100" dist="38100" dir="2700000" algn="tl">
                  <a:srgbClr val="000000"/>
                </a:outerShdw>
              </a:effectLst>
            </a:endParaRPr>
          </a:p>
          <a:p>
            <a:pPr eaLnBrk="1" hangingPunct="1">
              <a:lnSpc>
                <a:spcPct val="80000"/>
              </a:lnSpc>
              <a:defRPr/>
            </a:pPr>
            <a:r>
              <a:rPr lang="en-US" altLang="en-US" sz="2800" dirty="0" smtClean="0">
                <a:effectLst>
                  <a:outerShdw blurRad="38100" dist="38100" dir="2700000" algn="tl">
                    <a:srgbClr val="000000"/>
                  </a:outerShdw>
                </a:effectLst>
              </a:rPr>
              <a:t>Court did say testimonial statements include “statements that were made under circumstances that would lead an objective witness reasonably to believe that the statement would be available for use at a later trial” </a:t>
            </a:r>
          </a:p>
          <a:p>
            <a:pPr eaLnBrk="1" hangingPunct="1">
              <a:lnSpc>
                <a:spcPct val="80000"/>
              </a:lnSpc>
              <a:defRPr/>
            </a:pPr>
            <a:endParaRPr lang="en-US" altLang="en-US" sz="2800" dirty="0" smtClean="0"/>
          </a:p>
        </p:txBody>
      </p:sp>
      <p:sp>
        <p:nvSpPr>
          <p:cNvPr id="16388" name="Text Box 4"/>
          <p:cNvSpPr txBox="1">
            <a:spLocks noChangeArrowheads="1"/>
          </p:cNvSpPr>
          <p:nvPr/>
        </p:nvSpPr>
        <p:spPr bwMode="auto">
          <a:xfrm>
            <a:off x="537882" y="1598612"/>
            <a:ext cx="3276600" cy="376238"/>
          </a:xfrm>
          <a:prstGeom prst="rect">
            <a:avLst/>
          </a:prstGeom>
          <a:solidFill>
            <a:srgbClr val="333300">
              <a:alpha val="0"/>
            </a:srgbClr>
          </a:solidFill>
          <a:ln w="9525">
            <a:solidFill>
              <a:srgbClr val="FFFF00"/>
            </a:solidFill>
            <a:miter lim="800000"/>
            <a:headEnd/>
            <a:tailEnd/>
          </a:ln>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800">
                <a:cs typeface="Arial" panose="020B0604020202020204" pitchFamily="34" charset="0"/>
              </a:rPr>
              <a:t>Is the Evidence Testimonial?</a:t>
            </a:r>
          </a:p>
        </p:txBody>
      </p:sp>
      <p:sp>
        <p:nvSpPr>
          <p:cNvPr id="16389" name="AutoShape 5"/>
          <p:cNvSpPr>
            <a:spLocks noChangeArrowheads="1"/>
          </p:cNvSpPr>
          <p:nvPr/>
        </p:nvSpPr>
        <p:spPr bwMode="auto">
          <a:xfrm>
            <a:off x="4383741" y="1520031"/>
            <a:ext cx="1371600" cy="533400"/>
          </a:xfrm>
          <a:prstGeom prst="rightArrow">
            <a:avLst>
              <a:gd name="adj1" fmla="val 50000"/>
              <a:gd name="adj2" fmla="val 64286"/>
            </a:avLst>
          </a:prstGeom>
          <a:solidFill>
            <a:schemeClr val="accent1"/>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800" dirty="0">
                <a:cs typeface="Arial" panose="020B0604020202020204" pitchFamily="34" charset="0"/>
              </a:rPr>
              <a:t>NO</a:t>
            </a:r>
          </a:p>
        </p:txBody>
      </p:sp>
      <p:sp>
        <p:nvSpPr>
          <p:cNvPr id="16390" name="Text Box 6"/>
          <p:cNvSpPr txBox="1">
            <a:spLocks noChangeArrowheads="1"/>
          </p:cNvSpPr>
          <p:nvPr/>
        </p:nvSpPr>
        <p:spPr bwMode="auto">
          <a:xfrm>
            <a:off x="6324600" y="1385047"/>
            <a:ext cx="2590800" cy="925513"/>
          </a:xfrm>
          <a:prstGeom prst="rect">
            <a:avLst/>
          </a:prstGeom>
          <a:solidFill>
            <a:srgbClr val="333300">
              <a:alpha val="0"/>
            </a:srgbClr>
          </a:solidFill>
          <a:ln w="9525">
            <a:solidFill>
              <a:srgbClr val="FFFF00"/>
            </a:solidFill>
            <a:miter lim="800000"/>
            <a:headEnd/>
            <a:tailEnd/>
          </a:ln>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800">
                <a:cs typeface="Arial" panose="020B0604020202020204" pitchFamily="34" charset="0"/>
              </a:rPr>
              <a:t>No Crawford issue, evidence comes in if otherwise admissible.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304800" y="-114300"/>
            <a:ext cx="8991600" cy="1371600"/>
          </a:xfrm>
        </p:spPr>
        <p:txBody>
          <a:bodyPr>
            <a:normAutofit fontScale="90000"/>
          </a:bodyPr>
          <a:lstStyle/>
          <a:p>
            <a:pPr eaLnBrk="1" hangingPunct="1">
              <a:defRPr/>
            </a:pPr>
            <a:r>
              <a:rPr lang="en-US" altLang="en-US" sz="3600" dirty="0" smtClean="0"/>
              <a:t>Following </a:t>
            </a:r>
            <a:r>
              <a:rPr lang="en-US" altLang="en-US" sz="3600" u="sng" dirty="0" smtClean="0"/>
              <a:t>Crawford</a:t>
            </a:r>
            <a:r>
              <a:rPr lang="en-US" altLang="en-US" sz="3600" dirty="0" smtClean="0"/>
              <a:t>, the Court needed to clarify what is testimonial and nontestimonial evidence</a:t>
            </a:r>
          </a:p>
        </p:txBody>
      </p:sp>
      <p:sp>
        <p:nvSpPr>
          <p:cNvPr id="19459" name="Line 7"/>
          <p:cNvSpPr>
            <a:spLocks noChangeShapeType="1"/>
          </p:cNvSpPr>
          <p:nvPr/>
        </p:nvSpPr>
        <p:spPr bwMode="auto">
          <a:xfrm>
            <a:off x="304800" y="3276600"/>
            <a:ext cx="8534400" cy="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0" name="WordArt 10"/>
          <p:cNvSpPr>
            <a:spLocks noChangeArrowheads="1" noChangeShapeType="1" noTextEdit="1"/>
          </p:cNvSpPr>
          <p:nvPr/>
        </p:nvSpPr>
        <p:spPr bwMode="auto">
          <a:xfrm>
            <a:off x="466725" y="3440287"/>
            <a:ext cx="3724275" cy="1039813"/>
          </a:xfrm>
          <a:prstGeom prst="rect">
            <a:avLst/>
          </a:prstGeom>
        </p:spPr>
        <p:txBody>
          <a:bodyPr wrap="none" fromWordArt="1">
            <a:prstTxWarp prst="textDeflate">
              <a:avLst>
                <a:gd name="adj" fmla="val 26227"/>
              </a:avLst>
            </a:prstTxWarp>
          </a:bodyPr>
          <a:lstStyle/>
          <a:p>
            <a:pPr algn="ctr"/>
            <a:r>
              <a:rPr lang="en-US" sz="4400" kern="10" dirty="0">
                <a:ln w="9525">
                  <a:solidFill>
                    <a:srgbClr val="000000"/>
                  </a:solidFill>
                  <a:round/>
                  <a:headEnd/>
                  <a:tailEnd/>
                </a:ln>
                <a:latin typeface="Impact" panose="020B0806030902050204" pitchFamily="34" charset="0"/>
              </a:rPr>
              <a:t>Testimonial</a:t>
            </a:r>
          </a:p>
        </p:txBody>
      </p:sp>
      <p:sp>
        <p:nvSpPr>
          <p:cNvPr id="19461" name="WordArt 11"/>
          <p:cNvSpPr>
            <a:spLocks noChangeArrowheads="1" noChangeShapeType="1" noTextEdit="1"/>
          </p:cNvSpPr>
          <p:nvPr/>
        </p:nvSpPr>
        <p:spPr bwMode="auto">
          <a:xfrm>
            <a:off x="4953000" y="3429000"/>
            <a:ext cx="3990975" cy="1039813"/>
          </a:xfrm>
          <a:prstGeom prst="rect">
            <a:avLst/>
          </a:prstGeom>
        </p:spPr>
        <p:txBody>
          <a:bodyPr wrap="none" fromWordArt="1">
            <a:prstTxWarp prst="textDeflate">
              <a:avLst>
                <a:gd name="adj" fmla="val 26227"/>
              </a:avLst>
            </a:prstTxWarp>
          </a:bodyPr>
          <a:lstStyle/>
          <a:p>
            <a:pPr algn="ctr"/>
            <a:r>
              <a:rPr lang="en-US" sz="4400" kern="10" dirty="0">
                <a:ln w="9525">
                  <a:solidFill>
                    <a:srgbClr val="000000"/>
                  </a:solidFill>
                  <a:round/>
                  <a:headEnd/>
                  <a:tailEnd/>
                </a:ln>
                <a:latin typeface="Impact" panose="020B0806030902050204" pitchFamily="34" charset="0"/>
              </a:rPr>
              <a:t>Nontestimonial</a:t>
            </a:r>
          </a:p>
        </p:txBody>
      </p:sp>
      <p:sp>
        <p:nvSpPr>
          <p:cNvPr id="19462" name="Text Box 18"/>
          <p:cNvSpPr txBox="1">
            <a:spLocks noChangeArrowheads="1"/>
          </p:cNvSpPr>
          <p:nvPr/>
        </p:nvSpPr>
        <p:spPr bwMode="auto">
          <a:xfrm>
            <a:off x="609600" y="2438400"/>
            <a:ext cx="358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endParaRPr lang="en-US" altLang="en-US" sz="1800">
              <a:cs typeface="Arial" panose="020B0604020202020204" pitchFamily="34" charset="0"/>
            </a:endParaRPr>
          </a:p>
        </p:txBody>
      </p:sp>
      <p:sp>
        <p:nvSpPr>
          <p:cNvPr id="19463" name="Text Box 19"/>
          <p:cNvSpPr txBox="1">
            <a:spLocks noChangeArrowheads="1"/>
          </p:cNvSpPr>
          <p:nvPr/>
        </p:nvSpPr>
        <p:spPr bwMode="auto">
          <a:xfrm>
            <a:off x="5105400" y="2514600"/>
            <a:ext cx="3886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2800" b="1" dirty="0">
                <a:cs typeface="Arial" panose="020B0604020202020204" pitchFamily="34" charset="0"/>
              </a:rPr>
              <a:t>Davis v. Washington</a:t>
            </a:r>
          </a:p>
        </p:txBody>
      </p:sp>
      <p:sp>
        <p:nvSpPr>
          <p:cNvPr id="19464" name="Text Box 20"/>
          <p:cNvSpPr txBox="1">
            <a:spLocks noChangeArrowheads="1"/>
          </p:cNvSpPr>
          <p:nvPr/>
        </p:nvSpPr>
        <p:spPr bwMode="auto">
          <a:xfrm>
            <a:off x="85725" y="2468937"/>
            <a:ext cx="3886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2800" b="1">
                <a:cs typeface="Arial" panose="020B0604020202020204" pitchFamily="34" charset="0"/>
              </a:rPr>
              <a:t>Hammon v. Indiana</a:t>
            </a:r>
          </a:p>
        </p:txBody>
      </p:sp>
      <p:sp>
        <p:nvSpPr>
          <p:cNvPr id="19465" name="Line 21"/>
          <p:cNvSpPr>
            <a:spLocks noChangeShapeType="1"/>
          </p:cNvSpPr>
          <p:nvPr/>
        </p:nvSpPr>
        <p:spPr bwMode="auto">
          <a:xfrm flipH="1">
            <a:off x="2628900" y="1085850"/>
            <a:ext cx="1752600" cy="1524000"/>
          </a:xfrm>
          <a:prstGeom prst="line">
            <a:avLst/>
          </a:prstGeom>
          <a:noFill/>
          <a:ln w="412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6" name="Line 22"/>
          <p:cNvSpPr>
            <a:spLocks noChangeShapeType="1"/>
          </p:cNvSpPr>
          <p:nvPr/>
        </p:nvSpPr>
        <p:spPr bwMode="auto">
          <a:xfrm>
            <a:off x="4381500" y="1076325"/>
            <a:ext cx="1905000" cy="1524000"/>
          </a:xfrm>
          <a:prstGeom prst="line">
            <a:avLst/>
          </a:prstGeom>
          <a:noFill/>
          <a:ln w="412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7" name="Line 24"/>
          <p:cNvSpPr>
            <a:spLocks noChangeShapeType="1"/>
          </p:cNvSpPr>
          <p:nvPr/>
        </p:nvSpPr>
        <p:spPr bwMode="auto">
          <a:xfrm>
            <a:off x="1524000" y="4343400"/>
            <a:ext cx="0" cy="45720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8" name="Text Box 25"/>
          <p:cNvSpPr txBox="1">
            <a:spLocks noChangeArrowheads="1"/>
          </p:cNvSpPr>
          <p:nvPr/>
        </p:nvSpPr>
        <p:spPr bwMode="auto">
          <a:xfrm>
            <a:off x="526257" y="4725006"/>
            <a:ext cx="617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2800" b="1" dirty="0">
                <a:cs typeface="Arial" panose="020B0604020202020204" pitchFamily="34" charset="0"/>
              </a:rPr>
              <a:t>Melendez-Diaz</a:t>
            </a:r>
            <a:r>
              <a:rPr lang="en-US" altLang="en-US" sz="2800" b="1" dirty="0">
                <a:solidFill>
                  <a:srgbClr val="000000"/>
                </a:solidFill>
                <a:cs typeface="Arial" panose="020B0604020202020204" pitchFamily="34" charset="0"/>
              </a:rPr>
              <a:t> v. Massachusetts</a:t>
            </a:r>
          </a:p>
        </p:txBody>
      </p:sp>
      <p:sp>
        <p:nvSpPr>
          <p:cNvPr id="19469" name="Line 27"/>
          <p:cNvSpPr>
            <a:spLocks noChangeShapeType="1"/>
          </p:cNvSpPr>
          <p:nvPr/>
        </p:nvSpPr>
        <p:spPr bwMode="auto">
          <a:xfrm>
            <a:off x="1524000" y="5257800"/>
            <a:ext cx="0" cy="53340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0" name="Text Box 28"/>
          <p:cNvSpPr txBox="1">
            <a:spLocks noChangeArrowheads="1"/>
          </p:cNvSpPr>
          <p:nvPr/>
        </p:nvSpPr>
        <p:spPr bwMode="auto">
          <a:xfrm>
            <a:off x="293225" y="5723822"/>
            <a:ext cx="617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2800" b="1" dirty="0" err="1">
                <a:cs typeface="Arial" panose="020B0604020202020204" pitchFamily="34" charset="0"/>
              </a:rPr>
              <a:t>Bullcoming</a:t>
            </a:r>
            <a:r>
              <a:rPr lang="en-US" altLang="en-US" sz="2800" b="1" dirty="0">
                <a:cs typeface="Arial" panose="020B0604020202020204" pitchFamily="34" charset="0"/>
              </a:rPr>
              <a:t> v. New Mexico</a:t>
            </a:r>
          </a:p>
        </p:txBody>
      </p:sp>
      <p:sp>
        <p:nvSpPr>
          <p:cNvPr id="19471" name="Line 29"/>
          <p:cNvSpPr>
            <a:spLocks noChangeShapeType="1"/>
          </p:cNvSpPr>
          <p:nvPr/>
        </p:nvSpPr>
        <p:spPr bwMode="auto">
          <a:xfrm>
            <a:off x="7162800" y="4419600"/>
            <a:ext cx="0" cy="45720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2" name="Text Box 30"/>
          <p:cNvSpPr txBox="1">
            <a:spLocks noChangeArrowheads="1"/>
          </p:cNvSpPr>
          <p:nvPr/>
        </p:nvSpPr>
        <p:spPr bwMode="auto">
          <a:xfrm>
            <a:off x="5781675" y="4852988"/>
            <a:ext cx="3657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2800" b="1">
                <a:cs typeface="Arial" panose="020B0604020202020204" pitchFamily="34" charset="0"/>
              </a:rPr>
              <a:t>Michigan v. Bryant</a:t>
            </a:r>
          </a:p>
        </p:txBody>
      </p:sp>
      <p:sp>
        <p:nvSpPr>
          <p:cNvPr id="19473" name="Line 29"/>
          <p:cNvSpPr>
            <a:spLocks noChangeShapeType="1"/>
          </p:cNvSpPr>
          <p:nvPr/>
        </p:nvSpPr>
        <p:spPr bwMode="auto">
          <a:xfrm>
            <a:off x="7162800" y="5295900"/>
            <a:ext cx="0" cy="34290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4" name="Text Box 30"/>
          <p:cNvSpPr txBox="1">
            <a:spLocks noChangeArrowheads="1"/>
          </p:cNvSpPr>
          <p:nvPr/>
        </p:nvSpPr>
        <p:spPr bwMode="auto">
          <a:xfrm>
            <a:off x="6019800" y="5589588"/>
            <a:ext cx="3657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2800" b="1" dirty="0">
                <a:cs typeface="Arial" panose="020B0604020202020204" pitchFamily="34" charset="0"/>
              </a:rPr>
              <a:t>Ohio v. Clark</a:t>
            </a:r>
          </a:p>
        </p:txBody>
      </p:sp>
      <p:sp>
        <p:nvSpPr>
          <p:cNvPr id="3" name="Bent-Up Arrow 2"/>
          <p:cNvSpPr/>
          <p:nvPr/>
        </p:nvSpPr>
        <p:spPr bwMode="auto">
          <a:xfrm rot="5400000">
            <a:off x="3262313" y="4311650"/>
            <a:ext cx="700088" cy="4338637"/>
          </a:xfrm>
          <a:prstGeom prst="ben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19476" name="Text Box 30"/>
          <p:cNvSpPr txBox="1">
            <a:spLocks noChangeArrowheads="1"/>
          </p:cNvSpPr>
          <p:nvPr/>
        </p:nvSpPr>
        <p:spPr bwMode="auto">
          <a:xfrm>
            <a:off x="5867400" y="6302375"/>
            <a:ext cx="3657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2800" b="1" dirty="0">
                <a:cs typeface="Arial" panose="020B0604020202020204" pitchFamily="34" charset="0"/>
              </a:rPr>
              <a:t>Williams v. Illinois</a:t>
            </a:r>
          </a:p>
        </p:txBody>
      </p:sp>
      <p:sp>
        <p:nvSpPr>
          <p:cNvPr id="19477" name="Line 29"/>
          <p:cNvSpPr>
            <a:spLocks noChangeShapeType="1"/>
          </p:cNvSpPr>
          <p:nvPr/>
        </p:nvSpPr>
        <p:spPr bwMode="auto">
          <a:xfrm>
            <a:off x="7065963" y="6108700"/>
            <a:ext cx="0" cy="34290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304800" y="228600"/>
            <a:ext cx="3733800" cy="1143000"/>
          </a:xfrm>
        </p:spPr>
        <p:txBody>
          <a:bodyPr/>
          <a:lstStyle/>
          <a:p>
            <a:pPr eaLnBrk="1" hangingPunct="1">
              <a:defRPr/>
            </a:pPr>
            <a:r>
              <a:rPr lang="en-US" u="sng" kern="0" dirty="0" err="1"/>
              <a:t>Hammon</a:t>
            </a:r>
            <a:r>
              <a:rPr lang="en-US" kern="0" dirty="0"/>
              <a:t> Facts</a:t>
            </a:r>
          </a:p>
        </p:txBody>
      </p:sp>
      <p:sp>
        <p:nvSpPr>
          <p:cNvPr id="20483" name="Rectangle 3"/>
          <p:cNvSpPr>
            <a:spLocks noGrp="1" noChangeArrowheads="1"/>
          </p:cNvSpPr>
          <p:nvPr>
            <p:ph type="body" idx="4294967295"/>
          </p:nvPr>
        </p:nvSpPr>
        <p:spPr>
          <a:xfrm>
            <a:off x="0" y="1600200"/>
            <a:ext cx="3810000" cy="4495800"/>
          </a:xfrm>
        </p:spPr>
        <p:txBody>
          <a:bodyPr>
            <a:normAutofit fontScale="92500"/>
          </a:bodyPr>
          <a:lstStyle/>
          <a:p>
            <a:pPr eaLnBrk="1" hangingPunct="1"/>
            <a:r>
              <a:rPr lang="en-US" altLang="en-US" dirty="0" smtClean="0"/>
              <a:t>Police respond to domestic disturbance</a:t>
            </a:r>
          </a:p>
          <a:p>
            <a:pPr eaLnBrk="1" hangingPunct="1"/>
            <a:r>
              <a:rPr lang="en-US" altLang="en-US" dirty="0" smtClean="0"/>
              <a:t>See victim outside, she appeared frightened but said there was nothing wrong</a:t>
            </a:r>
          </a:p>
          <a:p>
            <a:pPr eaLnBrk="1" hangingPunct="1"/>
            <a:r>
              <a:rPr lang="en-US" altLang="en-US" dirty="0" smtClean="0"/>
              <a:t>Victim eventually wrote out a voluntary statement implicating the defendant</a:t>
            </a:r>
          </a:p>
          <a:p>
            <a:pPr eaLnBrk="1" hangingPunct="1"/>
            <a:r>
              <a:rPr lang="en-US" altLang="en-US" dirty="0" smtClean="0"/>
              <a:t>Victim ignored subpoena</a:t>
            </a:r>
          </a:p>
        </p:txBody>
      </p:sp>
      <p:cxnSp>
        <p:nvCxnSpPr>
          <p:cNvPr id="3" name="Straight Connector 2"/>
          <p:cNvCxnSpPr/>
          <p:nvPr/>
        </p:nvCxnSpPr>
        <p:spPr>
          <a:xfrm>
            <a:off x="4572000" y="0"/>
            <a:ext cx="0" cy="6858000"/>
          </a:xfrm>
          <a:prstGeom prst="line">
            <a:avLst/>
          </a:prstGeom>
          <a:ln w="69850"/>
        </p:spPr>
        <p:style>
          <a:lnRef idx="1">
            <a:schemeClr val="accent1"/>
          </a:lnRef>
          <a:fillRef idx="0">
            <a:schemeClr val="accent1"/>
          </a:fillRef>
          <a:effectRef idx="0">
            <a:schemeClr val="accent1"/>
          </a:effectRef>
          <a:fontRef idx="minor">
            <a:schemeClr val="tx1"/>
          </a:fontRef>
        </p:style>
      </p:cxnSp>
      <p:sp>
        <p:nvSpPr>
          <p:cNvPr id="7" name="Rectangle 2"/>
          <p:cNvSpPr txBox="1">
            <a:spLocks noChangeArrowheads="1"/>
          </p:cNvSpPr>
          <p:nvPr/>
        </p:nvSpPr>
        <p:spPr>
          <a:xfrm>
            <a:off x="5334001" y="228600"/>
            <a:ext cx="4029635"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US" u="sng" kern="0" dirty="0" smtClean="0"/>
              <a:t>Davis Facts</a:t>
            </a:r>
            <a:endParaRPr lang="en-US" kern="0" dirty="0"/>
          </a:p>
        </p:txBody>
      </p:sp>
      <p:sp>
        <p:nvSpPr>
          <p:cNvPr id="9" name="Rectangle 3"/>
          <p:cNvSpPr txBox="1">
            <a:spLocks noChangeArrowheads="1"/>
          </p:cNvSpPr>
          <p:nvPr/>
        </p:nvSpPr>
        <p:spPr>
          <a:xfrm>
            <a:off x="4953000" y="1604682"/>
            <a:ext cx="3810000" cy="502471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altLang="en-US" dirty="0" smtClean="0"/>
              <a:t>Police respond to a 911 call where victim is stating that suspect is hitting her again</a:t>
            </a:r>
          </a:p>
          <a:p>
            <a:pPr fontAlgn="auto">
              <a:spcAft>
                <a:spcPts val="0"/>
              </a:spcAft>
            </a:pPr>
            <a:r>
              <a:rPr lang="en-US" altLang="en-US" dirty="0" smtClean="0"/>
              <a:t>Police respond and victim is visibly shaken and has some injuries</a:t>
            </a:r>
          </a:p>
          <a:p>
            <a:pPr fontAlgn="auto">
              <a:spcAft>
                <a:spcPts val="0"/>
              </a:spcAft>
            </a:pPr>
            <a:r>
              <a:rPr lang="en-US" altLang="en-US" dirty="0" smtClean="0"/>
              <a:t>Victim does not respond to the subpoena</a:t>
            </a:r>
          </a:p>
          <a:p>
            <a:pPr fontAlgn="auto">
              <a:spcAft>
                <a:spcPts val="0"/>
              </a:spcAft>
            </a:pPr>
            <a:r>
              <a:rPr lang="en-US" altLang="en-US" dirty="0" smtClean="0"/>
              <a:t>911 call is played at trial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2923" y="13446"/>
            <a:ext cx="4382112" cy="684455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94" y="-1"/>
            <a:ext cx="4779817" cy="6857999"/>
          </a:xfrm>
          <a:prstGeom prst="rect">
            <a:avLst/>
          </a:prstGeom>
        </p:spPr>
      </p:pic>
    </p:spTree>
    <p:extLst>
      <p:ext uri="{BB962C8B-B14F-4D97-AF65-F5344CB8AC3E}">
        <p14:creationId xmlns:p14="http://schemas.microsoft.com/office/powerpoint/2010/main" val="2017786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0" y="533400"/>
            <a:ext cx="9144000" cy="1143000"/>
          </a:xfrm>
        </p:spPr>
        <p:txBody>
          <a:bodyPr>
            <a:normAutofit fontScale="90000"/>
          </a:bodyPr>
          <a:lstStyle/>
          <a:p>
            <a:pPr eaLnBrk="1" hangingPunct="1">
              <a:defRPr/>
            </a:pPr>
            <a:r>
              <a:rPr lang="en-US" sz="3800" u="sng" kern="0" dirty="0"/>
              <a:t>Davis v. Washington</a:t>
            </a:r>
            <a:r>
              <a:rPr lang="en-US" sz="3800" kern="0" dirty="0"/>
              <a:t>, 547 U.S. 813 (2006)</a:t>
            </a:r>
            <a:r>
              <a:rPr lang="en-US" sz="4000" kern="0" dirty="0"/>
              <a:t>	(Defining testimonial v. </a:t>
            </a:r>
            <a:r>
              <a:rPr lang="en-US" sz="4000" kern="0" dirty="0" err="1"/>
              <a:t>nontestimonial</a:t>
            </a:r>
            <a:r>
              <a:rPr lang="en-US" sz="4000" kern="0" dirty="0"/>
              <a:t>)</a:t>
            </a:r>
          </a:p>
        </p:txBody>
      </p:sp>
      <p:sp>
        <p:nvSpPr>
          <p:cNvPr id="21507" name="Rectangle 3"/>
          <p:cNvSpPr>
            <a:spLocks noGrp="1" noChangeArrowheads="1"/>
          </p:cNvSpPr>
          <p:nvPr>
            <p:ph type="body" idx="4294967295"/>
          </p:nvPr>
        </p:nvSpPr>
        <p:spPr>
          <a:xfrm>
            <a:off x="533400" y="2286000"/>
            <a:ext cx="8229600" cy="4495800"/>
          </a:xfrm>
        </p:spPr>
        <p:txBody>
          <a:bodyPr/>
          <a:lstStyle/>
          <a:p>
            <a:pPr eaLnBrk="1" hangingPunct="1">
              <a:defRPr/>
            </a:pPr>
            <a:r>
              <a:rPr lang="en-US" kern="0" dirty="0">
                <a:effectLst>
                  <a:outerShdw blurRad="38100" dist="38100" dir="2700000" algn="tl">
                    <a:srgbClr val="000000"/>
                  </a:outerShdw>
                </a:effectLst>
              </a:rPr>
              <a:t>Statements are nontestimonial when made in course of police interrogation under circumstances </a:t>
            </a:r>
            <a:r>
              <a:rPr lang="en-US" b="1" kern="0" dirty="0">
                <a:effectLst>
                  <a:outerShdw blurRad="38100" dist="38100" dir="2700000" algn="tl">
                    <a:srgbClr val="000000"/>
                  </a:outerShdw>
                </a:effectLst>
              </a:rPr>
              <a:t>objectively</a:t>
            </a:r>
            <a:r>
              <a:rPr lang="en-US" kern="0" dirty="0">
                <a:effectLst>
                  <a:outerShdw blurRad="38100" dist="38100" dir="2700000" algn="tl">
                    <a:srgbClr val="000000"/>
                  </a:outerShdw>
                </a:effectLst>
              </a:rPr>
              <a:t> indicating that the primary purpose is to enable police assistance to meet an </a:t>
            </a:r>
            <a:r>
              <a:rPr lang="en-US" b="1" kern="0" dirty="0">
                <a:effectLst>
                  <a:outerShdw blurRad="38100" dist="38100" dir="2700000" algn="tl">
                    <a:srgbClr val="000000"/>
                  </a:outerShdw>
                </a:effectLst>
              </a:rPr>
              <a:t>ongoing </a:t>
            </a:r>
            <a:r>
              <a:rPr lang="en-US" b="1" kern="0" dirty="0" smtClean="0">
                <a:effectLst>
                  <a:outerShdw blurRad="38100" dist="38100" dir="2700000" algn="tl">
                    <a:srgbClr val="000000"/>
                  </a:outerShdw>
                </a:effectLst>
              </a:rPr>
              <a:t>emergency (the </a:t>
            </a:r>
            <a:r>
              <a:rPr lang="en-US" b="1" u="sng" kern="0" dirty="0" smtClean="0">
                <a:effectLst>
                  <a:outerShdw blurRad="38100" dist="38100" dir="2700000" algn="tl">
                    <a:srgbClr val="000000"/>
                  </a:outerShdw>
                </a:effectLst>
              </a:rPr>
              <a:t>Davis</a:t>
            </a:r>
            <a:r>
              <a:rPr lang="en-US" b="1" kern="0" dirty="0" smtClean="0">
                <a:effectLst>
                  <a:outerShdw blurRad="38100" dist="38100" dir="2700000" algn="tl">
                    <a:srgbClr val="000000"/>
                  </a:outerShdw>
                </a:effectLst>
              </a:rPr>
              <a:t> facts) </a:t>
            </a:r>
            <a:endParaRPr lang="en-US" b="1" kern="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0" y="228600"/>
            <a:ext cx="8229600" cy="1143000"/>
          </a:xfrm>
        </p:spPr>
        <p:txBody>
          <a:bodyPr/>
          <a:lstStyle/>
          <a:p>
            <a:pPr eaLnBrk="1" hangingPunct="1">
              <a:defRPr/>
            </a:pPr>
            <a:r>
              <a:rPr lang="en-US" u="sng" kern="0"/>
              <a:t>Davis v. Washington</a:t>
            </a:r>
            <a:r>
              <a:rPr lang="en-US" kern="0"/>
              <a:t> (cont.)</a:t>
            </a:r>
          </a:p>
        </p:txBody>
      </p:sp>
      <p:sp>
        <p:nvSpPr>
          <p:cNvPr id="22531" name="Rectangle 3"/>
          <p:cNvSpPr>
            <a:spLocks noGrp="1" noChangeArrowheads="1"/>
          </p:cNvSpPr>
          <p:nvPr>
            <p:ph type="body" idx="4294967295"/>
          </p:nvPr>
        </p:nvSpPr>
        <p:spPr>
          <a:xfrm>
            <a:off x="381000" y="1752600"/>
            <a:ext cx="8229600" cy="4495800"/>
          </a:xfrm>
        </p:spPr>
        <p:txBody>
          <a:bodyPr/>
          <a:lstStyle/>
          <a:p>
            <a:pPr eaLnBrk="1" hangingPunct="1">
              <a:defRPr/>
            </a:pPr>
            <a:r>
              <a:rPr lang="en-US" kern="0" dirty="0">
                <a:effectLst>
                  <a:outerShdw blurRad="38100" dist="38100" dir="2700000" algn="tl">
                    <a:srgbClr val="000000"/>
                  </a:outerShdw>
                </a:effectLst>
              </a:rPr>
              <a:t>Statements are testimonial when circumstances </a:t>
            </a:r>
            <a:r>
              <a:rPr lang="en-US" b="1" kern="0" dirty="0">
                <a:effectLst>
                  <a:outerShdw blurRad="38100" dist="38100" dir="2700000" algn="tl">
                    <a:srgbClr val="000000"/>
                  </a:outerShdw>
                </a:effectLst>
              </a:rPr>
              <a:t>objectively</a:t>
            </a:r>
            <a:r>
              <a:rPr lang="en-US" kern="0" dirty="0">
                <a:effectLst>
                  <a:outerShdw blurRad="38100" dist="38100" dir="2700000" algn="tl">
                    <a:srgbClr val="000000"/>
                  </a:outerShdw>
                </a:effectLst>
              </a:rPr>
              <a:t> indicate that there is </a:t>
            </a:r>
            <a:r>
              <a:rPr lang="en-US" b="1" kern="0" dirty="0">
                <a:effectLst>
                  <a:outerShdw blurRad="38100" dist="38100" dir="2700000" algn="tl">
                    <a:srgbClr val="000000"/>
                  </a:outerShdw>
                </a:effectLst>
              </a:rPr>
              <a:t>no ongoing emergency</a:t>
            </a:r>
            <a:r>
              <a:rPr lang="en-US" kern="0" dirty="0">
                <a:effectLst>
                  <a:outerShdw blurRad="38100" dist="38100" dir="2700000" algn="tl">
                    <a:srgbClr val="000000"/>
                  </a:outerShdw>
                </a:effectLst>
              </a:rPr>
              <a:t> and that the primary purpose of the interrogation is to establish or </a:t>
            </a:r>
            <a:r>
              <a:rPr lang="en-US" b="1" kern="0" dirty="0">
                <a:effectLst>
                  <a:outerShdw blurRad="38100" dist="38100" dir="2700000" algn="tl">
                    <a:srgbClr val="000000"/>
                  </a:outerShdw>
                </a:effectLst>
              </a:rPr>
              <a:t>prove past events</a:t>
            </a:r>
            <a:r>
              <a:rPr lang="en-US" kern="0" dirty="0">
                <a:effectLst>
                  <a:outerShdw blurRad="38100" dist="38100" dir="2700000" algn="tl">
                    <a:srgbClr val="000000"/>
                  </a:outerShdw>
                </a:effectLst>
              </a:rPr>
              <a:t> potentially relevant to later criminal </a:t>
            </a:r>
            <a:r>
              <a:rPr lang="en-US" kern="0" dirty="0" smtClean="0">
                <a:effectLst>
                  <a:outerShdw blurRad="38100" dist="38100" dir="2700000" algn="tl">
                    <a:srgbClr val="000000"/>
                  </a:outerShdw>
                </a:effectLst>
              </a:rPr>
              <a:t>prosecution</a:t>
            </a:r>
            <a:r>
              <a:rPr lang="en-US" kern="0" dirty="0">
                <a:effectLst>
                  <a:outerShdw blurRad="38100" dist="38100" dir="2700000" algn="tl">
                    <a:srgbClr val="000000"/>
                  </a:outerShdw>
                </a:effectLst>
              </a:rPr>
              <a:t> </a:t>
            </a:r>
            <a:r>
              <a:rPr lang="en-US" kern="0" dirty="0" smtClean="0">
                <a:effectLst>
                  <a:outerShdw blurRad="38100" dist="38100" dir="2700000" algn="tl">
                    <a:srgbClr val="000000"/>
                  </a:outerShdw>
                </a:effectLst>
              </a:rPr>
              <a:t>    (</a:t>
            </a:r>
            <a:r>
              <a:rPr lang="en-US" b="1" kern="0" dirty="0" smtClean="0">
                <a:effectLst>
                  <a:outerShdw blurRad="38100" dist="38100" dir="2700000" algn="tl">
                    <a:srgbClr val="000000"/>
                  </a:outerShdw>
                </a:effectLst>
              </a:rPr>
              <a:t>the </a:t>
            </a:r>
            <a:r>
              <a:rPr lang="en-US" b="1" kern="0" dirty="0" err="1" smtClean="0">
                <a:effectLst>
                  <a:outerShdw blurRad="38100" dist="38100" dir="2700000" algn="tl">
                    <a:srgbClr val="000000"/>
                  </a:outerShdw>
                </a:effectLst>
              </a:rPr>
              <a:t>Hammon</a:t>
            </a:r>
            <a:r>
              <a:rPr lang="en-US" b="1" kern="0" dirty="0" smtClean="0">
                <a:effectLst>
                  <a:outerShdw blurRad="38100" dist="38100" dir="2700000" algn="tl">
                    <a:srgbClr val="000000"/>
                  </a:outerShdw>
                </a:effectLst>
              </a:rPr>
              <a:t> facts</a:t>
            </a:r>
            <a:r>
              <a:rPr lang="en-US" kern="0" dirty="0" smtClean="0">
                <a:effectLst>
                  <a:outerShdw blurRad="38100" dist="38100" dir="2700000" algn="tl">
                    <a:srgbClr val="000000"/>
                  </a:outerShdw>
                </a:effectLst>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5"/>
          <p:cNvSpPr txBox="1">
            <a:spLocks noChangeArrowheads="1"/>
          </p:cNvSpPr>
          <p:nvPr/>
        </p:nvSpPr>
        <p:spPr bwMode="auto">
          <a:xfrm>
            <a:off x="1023938" y="685800"/>
            <a:ext cx="7094537" cy="535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300" dirty="0">
                <a:solidFill>
                  <a:srgbClr val="FFFFFF"/>
                </a:solidFill>
                <a:latin typeface="Times New Roman" panose="02020603050405020304" pitchFamily="18" charset="0"/>
              </a:rPr>
              <a:t>Defendant stabbed </a:t>
            </a:r>
            <a:r>
              <a:rPr lang="en-US" altLang="en-US" sz="2300" dirty="0" smtClean="0">
                <a:solidFill>
                  <a:srgbClr val="FFFFFF"/>
                </a:solidFill>
                <a:latin typeface="Times New Roman" panose="02020603050405020304" pitchFamily="18" charset="0"/>
              </a:rPr>
              <a:t>his wife to death </a:t>
            </a:r>
            <a:r>
              <a:rPr lang="en-US" altLang="en-US" sz="2300" dirty="0">
                <a:solidFill>
                  <a:srgbClr val="FFFFFF"/>
                </a:solidFill>
                <a:latin typeface="Times New Roman" panose="02020603050405020304" pitchFamily="18" charset="0"/>
              </a:rPr>
              <a:t>in front of his 10 </a:t>
            </a:r>
            <a:r>
              <a:rPr lang="en-US" altLang="en-US" sz="2300" dirty="0" smtClean="0">
                <a:solidFill>
                  <a:srgbClr val="FFFFFF"/>
                </a:solidFill>
                <a:latin typeface="Times New Roman" panose="02020603050405020304" pitchFamily="18" charset="0"/>
              </a:rPr>
              <a:t>year- </a:t>
            </a:r>
            <a:r>
              <a:rPr lang="en-US" altLang="en-US" sz="2300" dirty="0">
                <a:solidFill>
                  <a:srgbClr val="FFFFFF"/>
                </a:solidFill>
                <a:latin typeface="Times New Roman" panose="02020603050405020304" pitchFamily="18" charset="0"/>
              </a:rPr>
              <a:t>old daughter and 12 </a:t>
            </a:r>
            <a:r>
              <a:rPr lang="en-US" altLang="en-US" sz="2300" dirty="0" smtClean="0">
                <a:solidFill>
                  <a:srgbClr val="FFFFFF"/>
                </a:solidFill>
                <a:latin typeface="Times New Roman" panose="02020603050405020304" pitchFamily="18" charset="0"/>
              </a:rPr>
              <a:t>year-old </a:t>
            </a:r>
            <a:r>
              <a:rPr lang="en-US" altLang="en-US" sz="2300" dirty="0">
                <a:solidFill>
                  <a:srgbClr val="FFFFFF"/>
                </a:solidFill>
                <a:latin typeface="Times New Roman" panose="02020603050405020304" pitchFamily="18" charset="0"/>
              </a:rPr>
              <a:t>son.</a:t>
            </a:r>
          </a:p>
          <a:p>
            <a:pPr eaLnBrk="1" hangingPunct="1">
              <a:spcBef>
                <a:spcPct val="0"/>
              </a:spcBef>
              <a:buClrTx/>
              <a:buFontTx/>
              <a:buNone/>
            </a:pPr>
            <a:endParaRPr lang="en-US" altLang="en-US" sz="2300" dirty="0">
              <a:solidFill>
                <a:srgbClr val="FFFFFF"/>
              </a:solidFill>
              <a:latin typeface="Times New Roman" panose="02020603050405020304" pitchFamily="18" charset="0"/>
            </a:endParaRPr>
          </a:p>
          <a:p>
            <a:pPr eaLnBrk="1" hangingPunct="1">
              <a:spcBef>
                <a:spcPct val="0"/>
              </a:spcBef>
              <a:buClrTx/>
              <a:buFontTx/>
              <a:buNone/>
            </a:pPr>
            <a:r>
              <a:rPr lang="en-US" altLang="en-US" sz="2300" dirty="0">
                <a:solidFill>
                  <a:srgbClr val="FFFFFF"/>
                </a:solidFill>
                <a:latin typeface="Times New Roman" panose="02020603050405020304" pitchFamily="18" charset="0"/>
              </a:rPr>
              <a:t>The defendant had been arrested for Battery Domestic Violence just 5 months before.  The 10 year old daughter had called 9-11 after she witnessed her father push her mother against a wall.  The defendant was not convicted of that crime, as the District Attorney’s office did not approve the case for prosecution.</a:t>
            </a:r>
          </a:p>
          <a:p>
            <a:pPr eaLnBrk="1" hangingPunct="1">
              <a:spcBef>
                <a:spcPct val="0"/>
              </a:spcBef>
              <a:buClrTx/>
              <a:buFontTx/>
              <a:buNone/>
            </a:pPr>
            <a:endParaRPr lang="en-US" altLang="en-US" sz="2300" dirty="0">
              <a:solidFill>
                <a:srgbClr val="FFFFFF"/>
              </a:solidFill>
              <a:latin typeface="Times New Roman" panose="02020603050405020304" pitchFamily="18" charset="0"/>
            </a:endParaRPr>
          </a:p>
          <a:p>
            <a:pPr eaLnBrk="1" hangingPunct="1">
              <a:spcBef>
                <a:spcPct val="0"/>
              </a:spcBef>
              <a:buClrTx/>
              <a:buFontTx/>
              <a:buNone/>
            </a:pPr>
            <a:r>
              <a:rPr lang="en-US" altLang="en-US" sz="2300" dirty="0">
                <a:solidFill>
                  <a:srgbClr val="FFFFFF"/>
                </a:solidFill>
                <a:latin typeface="Times New Roman" panose="02020603050405020304" pitchFamily="18" charset="0"/>
              </a:rPr>
              <a:t>On April 8, 1998, The defendant stabbed </a:t>
            </a:r>
            <a:r>
              <a:rPr lang="en-US" altLang="en-US" sz="2300" dirty="0" err="1">
                <a:solidFill>
                  <a:srgbClr val="FFFFFF"/>
                </a:solidFill>
                <a:latin typeface="Times New Roman" panose="02020603050405020304" pitchFamily="18" charset="0"/>
              </a:rPr>
              <a:t>Trevia</a:t>
            </a:r>
            <a:r>
              <a:rPr lang="en-US" altLang="en-US" sz="2300" dirty="0">
                <a:solidFill>
                  <a:srgbClr val="FFFFFF"/>
                </a:solidFill>
                <a:latin typeface="Times New Roman" panose="02020603050405020304" pitchFamily="18" charset="0"/>
              </a:rPr>
              <a:t> Tucker almost 40 times with a butcher knife.  She bled to death as a result of the stab wounds.  The defendant stabbed her to death as she called </a:t>
            </a:r>
            <a:r>
              <a:rPr lang="en-US" altLang="en-US" sz="2300" dirty="0" smtClean="0">
                <a:solidFill>
                  <a:srgbClr val="FFFFFF"/>
                </a:solidFill>
                <a:latin typeface="Times New Roman" panose="02020603050405020304" pitchFamily="18" charset="0"/>
              </a:rPr>
              <a:t>911 </a:t>
            </a:r>
            <a:r>
              <a:rPr lang="en-US" altLang="en-US" sz="2300" dirty="0">
                <a:solidFill>
                  <a:srgbClr val="FFFFFF"/>
                </a:solidFill>
                <a:latin typeface="Times New Roman" panose="02020603050405020304" pitchFamily="18" charset="0"/>
              </a:rPr>
              <a:t>for assistance during a battery domestic violence incident.</a:t>
            </a:r>
          </a:p>
        </p:txBody>
      </p:sp>
      <p:sp>
        <p:nvSpPr>
          <p:cNvPr id="84994" name="Rectangle 2"/>
          <p:cNvSpPr>
            <a:spLocks noGrp="1" noChangeArrowheads="1"/>
          </p:cNvSpPr>
          <p:nvPr>
            <p:ph type="title"/>
          </p:nvPr>
        </p:nvSpPr>
        <p:spPr>
          <a:xfrm>
            <a:off x="457200" y="-152400"/>
            <a:ext cx="8229600" cy="1143000"/>
          </a:xfrm>
        </p:spPr>
        <p:txBody>
          <a:bodyPr/>
          <a:lstStyle/>
          <a:p>
            <a:pPr eaLnBrk="1" hangingPunct="1">
              <a:defRPr/>
            </a:pPr>
            <a:r>
              <a:rPr lang="en-US" altLang="en-US" dirty="0" smtClean="0"/>
              <a:t>The power of 911 calls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 4" descr="Image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295400" y="685800"/>
            <a:ext cx="6629400" cy="4545013"/>
          </a:xfrm>
          <a:noFill/>
          <a:ln>
            <a:solidFill>
              <a:schemeClr val="hlink"/>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5181600" y="1676400"/>
            <a:ext cx="838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705600" y="3276600"/>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752600" y="3276600"/>
            <a:ext cx="762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2"/>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87044"/>
                                        </p:tgtEl>
                                        <p:attrNameLst>
                                          <p:attrName>style.visibility</p:attrName>
                                        </p:attrNameLst>
                                      </p:cBhvr>
                                      <p:to>
                                        <p:strVal val="visible"/>
                                      </p:to>
                                    </p:set>
                                    <p:animEffect transition="in" filter="dissolve">
                                      <p:cBhvr>
                                        <p:cTn id="7" dur="500"/>
                                        <p:tgtEl>
                                          <p:spTgt spid="87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0" y="228600"/>
            <a:ext cx="8229600" cy="1143000"/>
          </a:xfrm>
        </p:spPr>
        <p:txBody>
          <a:bodyPr/>
          <a:lstStyle/>
          <a:p>
            <a:pPr eaLnBrk="1" hangingPunct="1">
              <a:defRPr/>
            </a:pPr>
            <a:r>
              <a:rPr lang="en-US" kern="0"/>
              <a:t>Admissibility of 911 calls</a:t>
            </a:r>
          </a:p>
        </p:txBody>
      </p:sp>
      <p:sp>
        <p:nvSpPr>
          <p:cNvPr id="27651" name="Rectangle 3"/>
          <p:cNvSpPr>
            <a:spLocks noGrp="1" noChangeArrowheads="1"/>
          </p:cNvSpPr>
          <p:nvPr>
            <p:ph type="body" idx="4294967295"/>
          </p:nvPr>
        </p:nvSpPr>
        <p:spPr>
          <a:xfrm>
            <a:off x="0" y="1600200"/>
            <a:ext cx="8229600" cy="4495800"/>
          </a:xfrm>
        </p:spPr>
        <p:txBody>
          <a:bodyPr/>
          <a:lstStyle/>
          <a:p>
            <a:pPr eaLnBrk="1" hangingPunct="1">
              <a:buFontTx/>
              <a:buNone/>
              <a:defRPr/>
            </a:pPr>
            <a:endParaRPr lang="en-US" sz="2800" kern="0" dirty="0">
              <a:effectLst>
                <a:outerShdw blurRad="38100" dist="38100" dir="2700000" algn="tl">
                  <a:srgbClr val="000000"/>
                </a:outerShdw>
              </a:effectLst>
            </a:endParaRPr>
          </a:p>
          <a:p>
            <a:pPr eaLnBrk="1" hangingPunct="1">
              <a:defRPr/>
            </a:pPr>
            <a:r>
              <a:rPr lang="en-US" sz="2800" kern="0" dirty="0">
                <a:effectLst>
                  <a:outerShdw blurRad="38100" dist="38100" dir="2700000" algn="tl">
                    <a:srgbClr val="000000"/>
                  </a:outerShdw>
                </a:effectLst>
              </a:rPr>
              <a:t>Primary purpose of 911 call usually not to establish past event</a:t>
            </a:r>
          </a:p>
          <a:p>
            <a:pPr eaLnBrk="1" hangingPunct="1">
              <a:defRPr/>
            </a:pPr>
            <a:endParaRPr lang="en-US" sz="2800" kern="0" dirty="0">
              <a:effectLst>
                <a:outerShdw blurRad="38100" dist="38100" dir="2700000" algn="tl">
                  <a:srgbClr val="000000"/>
                </a:outerShdw>
              </a:effectLst>
            </a:endParaRPr>
          </a:p>
          <a:p>
            <a:pPr eaLnBrk="1" hangingPunct="1">
              <a:defRPr/>
            </a:pPr>
            <a:endParaRPr lang="en-US" sz="2800" kern="0" dirty="0">
              <a:effectLst>
                <a:outerShdw blurRad="38100" dist="38100" dir="2700000" algn="tl">
                  <a:srgbClr val="000000"/>
                </a:outerShdw>
              </a:effectLst>
            </a:endParaRPr>
          </a:p>
          <a:p>
            <a:pPr eaLnBrk="1" hangingPunct="1">
              <a:defRPr/>
            </a:pPr>
            <a:r>
              <a:rPr lang="en-US" sz="2800" kern="0" dirty="0">
                <a:effectLst>
                  <a:outerShdw blurRad="38100" dist="38100" dir="2700000" algn="tl">
                    <a:srgbClr val="000000"/>
                  </a:outerShdw>
                </a:effectLst>
              </a:rPr>
              <a:t>Facts as they are happening</a:t>
            </a:r>
          </a:p>
          <a:p>
            <a:pPr eaLnBrk="1" hangingPunct="1">
              <a:defRPr/>
            </a:pPr>
            <a:r>
              <a:rPr lang="en-US" sz="2800" kern="0" dirty="0">
                <a:effectLst>
                  <a:outerShdw blurRad="38100" dist="38100" dir="2700000" algn="tl">
                    <a:srgbClr val="000000"/>
                  </a:outerShdw>
                </a:effectLst>
              </a:rPr>
              <a:t>Help an ongoing emergency</a:t>
            </a:r>
          </a:p>
          <a:p>
            <a:pPr lvl="1" eaLnBrk="1" hangingPunct="1">
              <a:defRPr/>
            </a:pPr>
            <a:r>
              <a:rPr lang="en-US" sz="2400" kern="0" dirty="0">
                <a:effectLst>
                  <a:outerShdw blurRad="38100" dist="38100" dir="2700000" algn="tl">
                    <a:srgbClr val="000000"/>
                  </a:outerShdw>
                </a:effectLst>
              </a:rPr>
              <a:t>Including identifying information about the suspect</a:t>
            </a:r>
          </a:p>
          <a:p>
            <a:pPr eaLnBrk="1" hangingPunct="1">
              <a:defRPr/>
            </a:pPr>
            <a:endParaRPr lang="en-US" sz="2800" kern="0" dirty="0">
              <a:effectLst>
                <a:outerShdw blurRad="38100" dist="38100" dir="2700000" algn="tl">
                  <a:srgbClr val="000000"/>
                </a:outerShdw>
              </a:effectLst>
            </a:endParaRPr>
          </a:p>
        </p:txBody>
      </p:sp>
      <p:grpSp>
        <p:nvGrpSpPr>
          <p:cNvPr id="2" name="Group 13"/>
          <p:cNvGrpSpPr>
            <a:grpSpLocks/>
          </p:cNvGrpSpPr>
          <p:nvPr/>
        </p:nvGrpSpPr>
        <p:grpSpPr bwMode="auto">
          <a:xfrm>
            <a:off x="914400" y="3124200"/>
            <a:ext cx="6248400" cy="854075"/>
            <a:chOff x="576" y="1968"/>
            <a:chExt cx="3936" cy="538"/>
          </a:xfrm>
        </p:grpSpPr>
        <p:sp>
          <p:nvSpPr>
            <p:cNvPr id="37895" name="Text Box 9"/>
            <p:cNvSpPr txBox="1">
              <a:spLocks noChangeArrowheads="1"/>
            </p:cNvSpPr>
            <p:nvPr/>
          </p:nvSpPr>
          <p:spPr bwMode="auto">
            <a:xfrm>
              <a:off x="576" y="1968"/>
              <a:ext cx="8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50000"/>
                </a:spcBef>
                <a:buClrTx/>
                <a:buFontTx/>
                <a:buNone/>
              </a:pPr>
              <a:r>
                <a:rPr lang="en-US" altLang="en-US" sz="2000"/>
                <a:t>Compare</a:t>
              </a:r>
            </a:p>
          </p:txBody>
        </p:sp>
        <p:sp>
          <p:nvSpPr>
            <p:cNvPr id="37896" name="Text Box 10"/>
            <p:cNvSpPr txBox="1">
              <a:spLocks noChangeArrowheads="1"/>
            </p:cNvSpPr>
            <p:nvPr/>
          </p:nvSpPr>
          <p:spPr bwMode="auto">
            <a:xfrm>
              <a:off x="2784" y="1968"/>
              <a:ext cx="672"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50000"/>
                </a:spcBef>
                <a:buClrTx/>
                <a:buFontTx/>
                <a:buNone/>
              </a:pPr>
              <a:r>
                <a:rPr lang="en-US" altLang="en-US" sz="2000"/>
                <a:t>with</a:t>
              </a:r>
            </a:p>
            <a:p>
              <a:pPr>
                <a:spcBef>
                  <a:spcPct val="50000"/>
                </a:spcBef>
                <a:buClrTx/>
                <a:buFontTx/>
                <a:buNone/>
              </a:pPr>
              <a:endParaRPr lang="en-US" altLang="en-US" sz="2000"/>
            </a:p>
          </p:txBody>
        </p:sp>
        <p:sp>
          <p:nvSpPr>
            <p:cNvPr id="37897" name="Text Box 11"/>
            <p:cNvSpPr txBox="1">
              <a:spLocks noChangeArrowheads="1"/>
            </p:cNvSpPr>
            <p:nvPr/>
          </p:nvSpPr>
          <p:spPr bwMode="auto">
            <a:xfrm>
              <a:off x="2016" y="1968"/>
              <a:ext cx="8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50000"/>
                </a:spcBef>
                <a:buClrTx/>
                <a:buFontTx/>
                <a:buNone/>
              </a:pPr>
              <a:r>
                <a:rPr lang="en-US" altLang="en-US" sz="2000"/>
                <a:t>(present)</a:t>
              </a:r>
            </a:p>
          </p:txBody>
        </p:sp>
        <p:sp>
          <p:nvSpPr>
            <p:cNvPr id="37898" name="Text Box 12"/>
            <p:cNvSpPr txBox="1">
              <a:spLocks noChangeArrowheads="1"/>
            </p:cNvSpPr>
            <p:nvPr/>
          </p:nvSpPr>
          <p:spPr bwMode="auto">
            <a:xfrm>
              <a:off x="3648" y="1968"/>
              <a:ext cx="8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50000"/>
                </a:spcBef>
                <a:buClrTx/>
                <a:buFontTx/>
                <a:buNone/>
              </a:pPr>
              <a:r>
                <a:rPr lang="en-US" altLang="en-US" sz="2000"/>
                <a:t>(past)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a:xfrm>
            <a:off x="914400" y="0"/>
            <a:ext cx="8229600" cy="1143000"/>
          </a:xfrm>
        </p:spPr>
        <p:txBody>
          <a:bodyPr/>
          <a:lstStyle/>
          <a:p>
            <a:pPr eaLnBrk="1" hangingPunct="1">
              <a:defRPr/>
            </a:pPr>
            <a:r>
              <a:rPr lang="en-US" kern="0" dirty="0"/>
              <a:t>Post </a:t>
            </a:r>
            <a:r>
              <a:rPr lang="en-US" u="sng" kern="0" dirty="0"/>
              <a:t>Davis</a:t>
            </a:r>
            <a:r>
              <a:rPr lang="en-US" kern="0" dirty="0"/>
              <a:t> Scenario</a:t>
            </a:r>
          </a:p>
        </p:txBody>
      </p:sp>
      <p:sp>
        <p:nvSpPr>
          <p:cNvPr id="25603" name="Rectangle 3"/>
          <p:cNvSpPr>
            <a:spLocks noGrp="1" noChangeArrowheads="1"/>
          </p:cNvSpPr>
          <p:nvPr>
            <p:ph type="body" idx="4294967295"/>
          </p:nvPr>
        </p:nvSpPr>
        <p:spPr>
          <a:xfrm>
            <a:off x="904875" y="990600"/>
            <a:ext cx="8229600" cy="4495800"/>
          </a:xfrm>
        </p:spPr>
        <p:txBody>
          <a:bodyPr/>
          <a:lstStyle/>
          <a:p>
            <a:pPr eaLnBrk="1" hangingPunct="1">
              <a:buFontTx/>
              <a:buNone/>
            </a:pPr>
            <a:r>
              <a:rPr lang="en-US" altLang="en-US" dirty="0" smtClean="0"/>
              <a:t>Facts: Victim is shot and police arrive shortly thereafter.  Victim appeared in great pain.  Police asked victim what had happened, who shot him, and where the shooting occurred.  Victim replied that “Rick” shot him around 3 a.m. at Rick’s house.  Victim was then transported to the hospital and dies soon thereafter. </a:t>
            </a:r>
          </a:p>
          <a:p>
            <a:pPr eaLnBrk="1" hangingPunct="1">
              <a:buFontTx/>
              <a:buNone/>
            </a:pPr>
            <a:endParaRPr lang="en-US" altLang="en-US" dirty="0" smtClean="0"/>
          </a:p>
          <a:p>
            <a:pPr eaLnBrk="1" hangingPunct="1">
              <a:buFontTx/>
              <a:buNone/>
            </a:pPr>
            <a:r>
              <a:rPr lang="en-US" altLang="en-US" dirty="0" smtClean="0"/>
              <a:t>What is the hearsay exception to get in victim’s statement? </a:t>
            </a:r>
          </a:p>
          <a:p>
            <a:r>
              <a:rPr lang="en-US" altLang="en-US" dirty="0" smtClean="0"/>
              <a:t>Dying declaration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a:xfrm>
            <a:off x="0" y="228600"/>
            <a:ext cx="8229600" cy="1143000"/>
          </a:xfrm>
        </p:spPr>
        <p:txBody>
          <a:bodyPr>
            <a:normAutofit fontScale="90000"/>
          </a:bodyPr>
          <a:lstStyle/>
          <a:p>
            <a:pPr eaLnBrk="1" hangingPunct="1">
              <a:defRPr/>
            </a:pPr>
            <a:r>
              <a:rPr lang="en-US" sz="4000" u="sng" kern="0"/>
              <a:t>Michigan v. Bryant</a:t>
            </a:r>
            <a:r>
              <a:rPr lang="en-US" sz="4000" kern="0"/>
              <a:t>, 131 S. Ct. 1143 (2011)</a:t>
            </a:r>
            <a:endParaRPr lang="en-US" sz="4000" u="sng" kern="0"/>
          </a:p>
        </p:txBody>
      </p:sp>
      <p:sp>
        <p:nvSpPr>
          <p:cNvPr id="26627" name="Rectangle 3"/>
          <p:cNvSpPr>
            <a:spLocks noGrp="1" noChangeArrowheads="1"/>
          </p:cNvSpPr>
          <p:nvPr>
            <p:ph type="body" idx="4294967295"/>
          </p:nvPr>
        </p:nvSpPr>
        <p:spPr>
          <a:xfrm>
            <a:off x="533400" y="1828800"/>
            <a:ext cx="8229600" cy="4495800"/>
          </a:xfrm>
        </p:spPr>
        <p:txBody>
          <a:bodyPr/>
          <a:lstStyle/>
          <a:p>
            <a:pPr eaLnBrk="1" hangingPunct="1"/>
            <a:r>
              <a:rPr lang="en-US" altLang="en-US" dirty="0" smtClean="0"/>
              <a:t>Dying declaration made in the course of an ongoing emergency is non-testimonial (and thus admissible)</a:t>
            </a:r>
          </a:p>
          <a:p>
            <a:pPr eaLnBrk="1" hangingPunct="1">
              <a:buFontTx/>
              <a:buNone/>
            </a:pPr>
            <a:endParaRPr lang="en-US" altLang="en-US" dirty="0" smtClean="0"/>
          </a:p>
          <a:p>
            <a:pPr eaLnBrk="1" hangingPunct="1"/>
            <a:endParaRPr lang="en-US" altLang="en-US" dirty="0" smtClean="0"/>
          </a:p>
          <a:p>
            <a:pPr eaLnBrk="1" hangingPunct="1"/>
            <a:endParaRPr lang="en-US" altLang="en-US" dirty="0" smtClean="0"/>
          </a:p>
        </p:txBody>
      </p:sp>
      <p:sp>
        <p:nvSpPr>
          <p:cNvPr id="2" name="AutoShape 2" descr="Image result for tupac shot"/>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462" y="3529318"/>
            <a:ext cx="4181475" cy="278258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0" y="0"/>
            <a:ext cx="8229600" cy="1143000"/>
          </a:xfrm>
        </p:spPr>
        <p:txBody>
          <a:bodyPr/>
          <a:lstStyle/>
          <a:p>
            <a:pPr algn="ctr" eaLnBrk="1" hangingPunct="1">
              <a:defRPr/>
            </a:pPr>
            <a:r>
              <a:rPr lang="en-US" u="sng" kern="0" dirty="0"/>
              <a:t>Bryant</a:t>
            </a:r>
            <a:r>
              <a:rPr lang="en-US" kern="0" dirty="0"/>
              <a:t> holding</a:t>
            </a:r>
          </a:p>
        </p:txBody>
      </p:sp>
      <p:sp>
        <p:nvSpPr>
          <p:cNvPr id="27651" name="Rectangle 3"/>
          <p:cNvSpPr>
            <a:spLocks noGrp="1" noChangeArrowheads="1"/>
          </p:cNvSpPr>
          <p:nvPr>
            <p:ph type="body" idx="4294967295"/>
          </p:nvPr>
        </p:nvSpPr>
        <p:spPr>
          <a:xfrm>
            <a:off x="609600" y="1447800"/>
            <a:ext cx="8229600" cy="4495800"/>
          </a:xfrm>
        </p:spPr>
        <p:txBody>
          <a:bodyPr>
            <a:normAutofit fontScale="92500" lnSpcReduction="10000"/>
          </a:bodyPr>
          <a:lstStyle/>
          <a:p>
            <a:pPr eaLnBrk="1" hangingPunct="1">
              <a:lnSpc>
                <a:spcPct val="80000"/>
              </a:lnSpc>
            </a:pPr>
            <a:r>
              <a:rPr lang="en-US" altLang="en-US" sz="2800" dirty="0" smtClean="0"/>
              <a:t>Reaffirms “Primary purpose” test used from </a:t>
            </a:r>
            <a:r>
              <a:rPr lang="en-US" altLang="en-US" sz="2800" u="sng" dirty="0" smtClean="0"/>
              <a:t>Davis v. Washington</a:t>
            </a:r>
            <a:r>
              <a:rPr lang="en-US" altLang="en-US" sz="2800" dirty="0" smtClean="0"/>
              <a:t> (note: primary purpose can vary depending on the crime)</a:t>
            </a:r>
            <a:endParaRPr lang="en-US" altLang="en-US" sz="2800" u="sng" dirty="0" smtClean="0"/>
          </a:p>
          <a:p>
            <a:pPr eaLnBrk="1" hangingPunct="1">
              <a:lnSpc>
                <a:spcPct val="80000"/>
              </a:lnSpc>
            </a:pPr>
            <a:endParaRPr lang="en-US" altLang="en-US" sz="2800" dirty="0" smtClean="0"/>
          </a:p>
          <a:p>
            <a:pPr eaLnBrk="1" hangingPunct="1">
              <a:lnSpc>
                <a:spcPct val="80000"/>
              </a:lnSpc>
            </a:pPr>
            <a:r>
              <a:rPr lang="en-US" altLang="en-US" sz="2800" dirty="0" smtClean="0"/>
              <a:t>Objective evaluation of the circumstances is used to determine the primary purpose</a:t>
            </a:r>
          </a:p>
          <a:p>
            <a:pPr eaLnBrk="1" hangingPunct="1">
              <a:lnSpc>
                <a:spcPct val="80000"/>
              </a:lnSpc>
            </a:pPr>
            <a:endParaRPr lang="en-US" altLang="en-US" sz="2800" dirty="0" smtClean="0"/>
          </a:p>
          <a:p>
            <a:pPr eaLnBrk="1" hangingPunct="1">
              <a:lnSpc>
                <a:spcPct val="80000"/>
              </a:lnSpc>
            </a:pPr>
            <a:r>
              <a:rPr lang="en-US" altLang="en-US" sz="2800" dirty="0" smtClean="0"/>
              <a:t>Existence of an ongoing emergency is among the most important factors to consider, but not the only factor</a:t>
            </a:r>
          </a:p>
          <a:p>
            <a:pPr eaLnBrk="1" hangingPunct="1">
              <a:lnSpc>
                <a:spcPct val="80000"/>
              </a:lnSpc>
            </a:pPr>
            <a:endParaRPr lang="en-US" altLang="en-US" sz="2800" dirty="0" smtClean="0"/>
          </a:p>
          <a:p>
            <a:pPr eaLnBrk="1" hangingPunct="1">
              <a:lnSpc>
                <a:spcPct val="80000"/>
              </a:lnSpc>
            </a:pPr>
            <a:r>
              <a:rPr lang="en-US" altLang="en-US" sz="2800" dirty="0" smtClean="0"/>
              <a:t>Statements and actions of both the declarant and the interrogators provide objective evidence of the primary purpose of the interrogation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0" y="0"/>
            <a:ext cx="8229600" cy="1143000"/>
          </a:xfrm>
        </p:spPr>
        <p:txBody>
          <a:bodyPr/>
          <a:lstStyle/>
          <a:p>
            <a:pPr algn="ctr" eaLnBrk="1" hangingPunct="1">
              <a:defRPr/>
            </a:pPr>
            <a:r>
              <a:rPr lang="en-US" u="sng" kern="0" dirty="0" smtClean="0"/>
              <a:t>Factual scenario</a:t>
            </a:r>
            <a:endParaRPr lang="en-US" kern="0" dirty="0"/>
          </a:p>
        </p:txBody>
      </p:sp>
      <p:sp>
        <p:nvSpPr>
          <p:cNvPr id="27651" name="Rectangle 3"/>
          <p:cNvSpPr>
            <a:spLocks noGrp="1" noChangeArrowheads="1"/>
          </p:cNvSpPr>
          <p:nvPr>
            <p:ph type="body" idx="4294967295"/>
          </p:nvPr>
        </p:nvSpPr>
        <p:spPr>
          <a:xfrm>
            <a:off x="609600" y="1447800"/>
            <a:ext cx="8229600" cy="4495800"/>
          </a:xfrm>
        </p:spPr>
        <p:txBody>
          <a:bodyPr>
            <a:normAutofit/>
          </a:bodyPr>
          <a:lstStyle/>
          <a:p>
            <a:pPr marL="0" indent="0" eaLnBrk="1" hangingPunct="1">
              <a:lnSpc>
                <a:spcPct val="80000"/>
              </a:lnSpc>
              <a:buNone/>
            </a:pPr>
            <a:r>
              <a:rPr lang="en-US" altLang="en-US" dirty="0" smtClean="0"/>
              <a:t>Preschool teachers notice that a 3-year old student has several bruise marks and they suspect that the child is being abused.  Teachers ask the child if he is being hurt by anyone.  After denying that he was hit, the child then tells his teachers that his step-dad hits him.  In the trial against the step-dad defendant, the 3-year old is unavailable and does not testify.  </a:t>
            </a:r>
          </a:p>
          <a:p>
            <a:pPr marL="0" indent="0" eaLnBrk="1" hangingPunct="1">
              <a:lnSpc>
                <a:spcPct val="80000"/>
              </a:lnSpc>
              <a:buNone/>
            </a:pPr>
            <a:endParaRPr lang="en-US" altLang="en-US" dirty="0"/>
          </a:p>
          <a:p>
            <a:pPr marL="0" indent="0" eaLnBrk="1" hangingPunct="1">
              <a:lnSpc>
                <a:spcPct val="80000"/>
              </a:lnSpc>
              <a:buNone/>
            </a:pPr>
            <a:r>
              <a:rPr lang="en-US" altLang="en-US" dirty="0" smtClean="0"/>
              <a:t>Can the State prove its case by only using the teachers to testify what the 3-year old told them?</a:t>
            </a:r>
          </a:p>
          <a:p>
            <a:pPr>
              <a:lnSpc>
                <a:spcPct val="80000"/>
              </a:lnSpc>
            </a:pPr>
            <a:endParaRPr lang="en-US" altLang="en-US" dirty="0" smtClean="0"/>
          </a:p>
        </p:txBody>
      </p:sp>
    </p:spTree>
    <p:extLst>
      <p:ext uri="{BB962C8B-B14F-4D97-AF65-F5344CB8AC3E}">
        <p14:creationId xmlns:p14="http://schemas.microsoft.com/office/powerpoint/2010/main" val="37542175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0" y="76200"/>
            <a:ext cx="8229600" cy="1143000"/>
          </a:xfrm>
        </p:spPr>
        <p:txBody>
          <a:bodyPr>
            <a:normAutofit fontScale="90000"/>
          </a:bodyPr>
          <a:lstStyle/>
          <a:p>
            <a:pPr eaLnBrk="1" hangingPunct="1">
              <a:defRPr/>
            </a:pPr>
            <a:r>
              <a:rPr lang="en-US" u="sng" kern="0" dirty="0" smtClean="0"/>
              <a:t>Ohio v. Clark – </a:t>
            </a:r>
            <a:r>
              <a:rPr lang="en-US" kern="0" dirty="0" smtClean="0"/>
              <a:t>135 </a:t>
            </a:r>
            <a:r>
              <a:rPr lang="en-US" kern="0" dirty="0" err="1" smtClean="0"/>
              <a:t>S.Ct</a:t>
            </a:r>
            <a:r>
              <a:rPr lang="en-US" kern="0" dirty="0" smtClean="0"/>
              <a:t>. 2173 (2015)</a:t>
            </a:r>
            <a:endParaRPr lang="en-US" kern="0" dirty="0"/>
          </a:p>
        </p:txBody>
      </p:sp>
      <p:sp>
        <p:nvSpPr>
          <p:cNvPr id="28675" name="Rectangle 3"/>
          <p:cNvSpPr>
            <a:spLocks noGrp="1" noChangeArrowheads="1"/>
          </p:cNvSpPr>
          <p:nvPr>
            <p:ph type="body" idx="4294967295"/>
          </p:nvPr>
        </p:nvSpPr>
        <p:spPr>
          <a:xfrm>
            <a:off x="457200" y="1676400"/>
            <a:ext cx="8229600" cy="4495800"/>
          </a:xfrm>
        </p:spPr>
        <p:txBody>
          <a:bodyPr>
            <a:normAutofit/>
          </a:bodyPr>
          <a:lstStyle/>
          <a:p>
            <a:pPr eaLnBrk="1" hangingPunct="1">
              <a:lnSpc>
                <a:spcPct val="80000"/>
              </a:lnSpc>
            </a:pPr>
            <a:r>
              <a:rPr lang="en-US" altLang="en-US" sz="2800" dirty="0" smtClean="0"/>
              <a:t>Statements by 3 year-old victim to preschool teachers who suspected abuse was </a:t>
            </a:r>
            <a:r>
              <a:rPr lang="en-US" altLang="en-US" sz="2800" b="1" dirty="0" smtClean="0"/>
              <a:t>not testimonial</a:t>
            </a:r>
          </a:p>
          <a:p>
            <a:pPr eaLnBrk="1" hangingPunct="1">
              <a:lnSpc>
                <a:spcPct val="80000"/>
              </a:lnSpc>
            </a:pPr>
            <a:endParaRPr lang="en-US" altLang="en-US" sz="2800" dirty="0" smtClean="0"/>
          </a:p>
          <a:p>
            <a:pPr eaLnBrk="1" hangingPunct="1">
              <a:lnSpc>
                <a:spcPct val="80000"/>
              </a:lnSpc>
            </a:pPr>
            <a:r>
              <a:rPr lang="en-US" altLang="en-US" sz="2800" dirty="0" smtClean="0"/>
              <a:t>The “primary purpose” was to determine victim’s safety – it was not contemplated that victim’s statements would be later used for prosecution purposes</a:t>
            </a:r>
          </a:p>
          <a:p>
            <a:pPr eaLnBrk="1" hangingPunct="1">
              <a:lnSpc>
                <a:spcPct val="80000"/>
              </a:lnSpc>
            </a:pPr>
            <a:endParaRPr lang="en-US" altLang="en-US" sz="2800" dirty="0" smtClean="0"/>
          </a:p>
          <a:p>
            <a:pPr eaLnBrk="1" hangingPunct="1">
              <a:lnSpc>
                <a:spcPct val="80000"/>
              </a:lnSpc>
            </a:pPr>
            <a:r>
              <a:rPr lang="en-US" altLang="en-US" sz="2800" dirty="0" smtClean="0"/>
              <a:t>Mandatory reporting obligations do not make a conversation between a student and concerned teacher testimonial</a:t>
            </a:r>
          </a:p>
          <a:p>
            <a:pPr eaLnBrk="1" hangingPunct="1">
              <a:lnSpc>
                <a:spcPct val="80000"/>
              </a:lnSpc>
            </a:pPr>
            <a:endParaRPr lang="en-US" altLang="en-US" sz="2800" dirty="0" smtClean="0"/>
          </a:p>
          <a:p>
            <a:pPr eaLnBrk="1" hangingPunct="1">
              <a:lnSpc>
                <a:spcPct val="80000"/>
              </a:lnSpc>
            </a:pPr>
            <a:endParaRPr lang="en-US" altLang="en-US"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82"/>
            <a:ext cx="9148482" cy="6850452"/>
          </a:xfrm>
          <a:prstGeom prst="rect">
            <a:avLst/>
          </a:prstGeom>
        </p:spPr>
      </p:pic>
      <p:sp>
        <p:nvSpPr>
          <p:cNvPr id="2" name="Rectangle 1"/>
          <p:cNvSpPr/>
          <p:nvPr/>
        </p:nvSpPr>
        <p:spPr>
          <a:xfrm>
            <a:off x="2243417" y="506506"/>
            <a:ext cx="5031441" cy="5509200"/>
          </a:xfrm>
          <a:prstGeom prst="rect">
            <a:avLst/>
          </a:prstGeom>
        </p:spPr>
        <p:txBody>
          <a:bodyPr wrap="square">
            <a:spAutoFit/>
          </a:bodyPr>
          <a:lstStyle/>
          <a:p>
            <a:r>
              <a:rPr lang="en-US" sz="2200" b="1" dirty="0" smtClean="0">
                <a:solidFill>
                  <a:schemeClr val="accent4">
                    <a:lumMod val="10000"/>
                  </a:schemeClr>
                </a:solidFill>
              </a:rPr>
              <a:t>What has fallen out of view is the value of cross-examination; whether it would assist the factfinder in assessing the credibility of a declarant whose accusations are critical to guilt or whose reliability is already at issue. Crawford railed against the courts usurping the factfinder’s role in assessing the reliability of accusatory statements. Clark shows that the court’s narrow definition of “testimonial” may lead to even less confrontation, cross-examination and adversarial testing than before Crawford.</a:t>
            </a:r>
            <a:endParaRPr lang="en-US" sz="2200" b="1" dirty="0">
              <a:solidFill>
                <a:schemeClr val="accent4">
                  <a:lumMod val="10000"/>
                </a:schemeClr>
              </a:solidFill>
            </a:endParaRPr>
          </a:p>
        </p:txBody>
      </p:sp>
    </p:spTree>
    <p:extLst>
      <p:ext uri="{BB962C8B-B14F-4D97-AF65-F5344CB8AC3E}">
        <p14:creationId xmlns:p14="http://schemas.microsoft.com/office/powerpoint/2010/main" val="39318278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0" y="76200"/>
            <a:ext cx="8229600" cy="1143000"/>
          </a:xfrm>
        </p:spPr>
        <p:txBody>
          <a:bodyPr>
            <a:normAutofit fontScale="90000"/>
          </a:bodyPr>
          <a:lstStyle/>
          <a:p>
            <a:pPr eaLnBrk="1" hangingPunct="1">
              <a:defRPr/>
            </a:pPr>
            <a:r>
              <a:rPr lang="en-US" kern="0" dirty="0" smtClean="0"/>
              <a:t>Two Nevada Statutes dealing with child hearsay</a:t>
            </a:r>
            <a:endParaRPr lang="en-US" kern="0" dirty="0"/>
          </a:p>
        </p:txBody>
      </p:sp>
      <p:sp>
        <p:nvSpPr>
          <p:cNvPr id="29699" name="Rectangle 3"/>
          <p:cNvSpPr>
            <a:spLocks noGrp="1" noChangeArrowheads="1"/>
          </p:cNvSpPr>
          <p:nvPr>
            <p:ph type="body" idx="4294967295"/>
          </p:nvPr>
        </p:nvSpPr>
        <p:spPr>
          <a:xfrm>
            <a:off x="609600" y="1524000"/>
            <a:ext cx="8229600" cy="4495800"/>
          </a:xfrm>
        </p:spPr>
        <p:txBody>
          <a:bodyPr>
            <a:normAutofit/>
          </a:bodyPr>
          <a:lstStyle/>
          <a:p>
            <a:pPr eaLnBrk="1" hangingPunct="1">
              <a:lnSpc>
                <a:spcPct val="80000"/>
              </a:lnSpc>
            </a:pPr>
            <a:endParaRPr lang="en-US" altLang="en-US" sz="2800" dirty="0" smtClean="0"/>
          </a:p>
          <a:p>
            <a:pPr eaLnBrk="1" hangingPunct="1">
              <a:lnSpc>
                <a:spcPct val="80000"/>
              </a:lnSpc>
            </a:pPr>
            <a:r>
              <a:rPr lang="en-US" altLang="en-US" sz="4000" dirty="0" smtClean="0"/>
              <a:t>NRS 171.196(6)</a:t>
            </a:r>
          </a:p>
          <a:p>
            <a:pPr eaLnBrk="1" hangingPunct="1">
              <a:lnSpc>
                <a:spcPct val="80000"/>
              </a:lnSpc>
            </a:pPr>
            <a:endParaRPr lang="en-US" altLang="en-US" sz="4000" dirty="0"/>
          </a:p>
          <a:p>
            <a:pPr eaLnBrk="1" hangingPunct="1">
              <a:lnSpc>
                <a:spcPct val="80000"/>
              </a:lnSpc>
            </a:pPr>
            <a:r>
              <a:rPr lang="en-US" altLang="en-US" sz="4000" dirty="0" smtClean="0"/>
              <a:t>NRS 51.385</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0" y="76200"/>
            <a:ext cx="8229600" cy="1143000"/>
          </a:xfrm>
        </p:spPr>
        <p:txBody>
          <a:bodyPr/>
          <a:lstStyle/>
          <a:p>
            <a:pPr eaLnBrk="1" hangingPunct="1">
              <a:defRPr/>
            </a:pPr>
            <a:r>
              <a:rPr lang="en-US" kern="0" dirty="0" smtClean="0"/>
              <a:t>NRS 171.196 (6)</a:t>
            </a:r>
            <a:endParaRPr lang="en-US" kern="0" dirty="0"/>
          </a:p>
        </p:txBody>
      </p:sp>
      <p:sp>
        <p:nvSpPr>
          <p:cNvPr id="29699" name="Rectangle 3"/>
          <p:cNvSpPr>
            <a:spLocks noGrp="1" noChangeArrowheads="1"/>
          </p:cNvSpPr>
          <p:nvPr>
            <p:ph type="body" idx="4294967295"/>
          </p:nvPr>
        </p:nvSpPr>
        <p:spPr>
          <a:xfrm>
            <a:off x="0" y="990600"/>
            <a:ext cx="8229600" cy="4495800"/>
          </a:xfrm>
        </p:spPr>
        <p:txBody>
          <a:bodyPr>
            <a:normAutofit lnSpcReduction="10000"/>
          </a:bodyPr>
          <a:lstStyle/>
          <a:p>
            <a:pPr eaLnBrk="1" hangingPunct="1">
              <a:lnSpc>
                <a:spcPct val="80000"/>
              </a:lnSpc>
            </a:pPr>
            <a:endParaRPr lang="en-US" altLang="en-US" sz="2800" smtClean="0"/>
          </a:p>
          <a:p>
            <a:r>
              <a:rPr lang="en-US" altLang="en-US" sz="2000" smtClean="0"/>
              <a:t>Hearsay evidence consisting of a statement made by the alleged victim of the offense is admissible at a preliminary examination conducted pursuant to this section only if the defendant is charged with one or more of the following offenses:</a:t>
            </a:r>
          </a:p>
          <a:p>
            <a:r>
              <a:rPr lang="en-US" altLang="en-US" sz="2000" smtClean="0"/>
              <a:t>      (a) A sexual offense committed against a child who is under the age of 16 years if the offense is punishable as a felony. As used in this paragraph, “sexual offense” has the meaning ascribed to it in </a:t>
            </a:r>
            <a:r>
              <a:rPr lang="en-US" altLang="en-US" sz="2000" u="sng" smtClean="0">
                <a:hlinkClick r:id="rId2"/>
              </a:rPr>
              <a:t>NRS 179D.097</a:t>
            </a:r>
            <a:r>
              <a:rPr lang="en-US" altLang="en-US" sz="2000" smtClean="0"/>
              <a:t>.</a:t>
            </a:r>
          </a:p>
          <a:p>
            <a:r>
              <a:rPr lang="en-US" altLang="en-US" sz="2800" smtClean="0"/>
              <a:t>      </a:t>
            </a:r>
            <a:r>
              <a:rPr lang="en-US" altLang="en-US" sz="2000" smtClean="0"/>
              <a:t>(b) Abuse of a child pursuant to </a:t>
            </a:r>
            <a:r>
              <a:rPr lang="en-US" altLang="en-US" sz="2000" u="sng" smtClean="0">
                <a:hlinkClick r:id="rId3"/>
              </a:rPr>
              <a:t>NRS 200.508</a:t>
            </a:r>
            <a:r>
              <a:rPr lang="en-US" altLang="en-US" sz="2000" smtClean="0"/>
              <a:t> if the offense is committed against a child who is under the age of 16 years and the offense is punishable as a felony.</a:t>
            </a:r>
          </a:p>
          <a:p>
            <a:r>
              <a:rPr lang="en-US" altLang="en-US" sz="2000" smtClean="0"/>
              <a:t>      (c) An act which constitutes domestic violence pursuant to </a:t>
            </a:r>
            <a:r>
              <a:rPr lang="en-US" altLang="en-US" sz="2000" u="sng" smtClean="0">
                <a:hlinkClick r:id="rId4"/>
              </a:rPr>
              <a:t>NRS 33.018</a:t>
            </a:r>
            <a:r>
              <a:rPr lang="en-US" altLang="en-US" sz="2000" smtClean="0"/>
              <a:t>, which is punishable as a felony and which resulted in substantial bodily harm to the alleged victim.</a:t>
            </a:r>
          </a:p>
          <a:p>
            <a:pPr eaLnBrk="1" hangingPunct="1">
              <a:lnSpc>
                <a:spcPct val="80000"/>
              </a:lnSpc>
            </a:pPr>
            <a:endParaRPr lang="en-US" altLang="en-US" sz="2000" smtClean="0"/>
          </a:p>
        </p:txBody>
      </p:sp>
    </p:spTree>
    <p:extLst>
      <p:ext uri="{BB962C8B-B14F-4D97-AF65-F5344CB8AC3E}">
        <p14:creationId xmlns:p14="http://schemas.microsoft.com/office/powerpoint/2010/main" val="20608898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22412" y="0"/>
            <a:ext cx="9906000" cy="1143000"/>
          </a:xfrm>
        </p:spPr>
        <p:txBody>
          <a:bodyPr>
            <a:normAutofit/>
          </a:bodyPr>
          <a:lstStyle/>
          <a:p>
            <a:pPr eaLnBrk="1" hangingPunct="1">
              <a:defRPr/>
            </a:pPr>
            <a:r>
              <a:rPr lang="en-US" sz="4000" kern="0" dirty="0" smtClean="0"/>
              <a:t>NRS 171.196 (6) doesn’t violate </a:t>
            </a:r>
            <a:r>
              <a:rPr lang="en-US" sz="4000" u="sng" kern="0" dirty="0" smtClean="0"/>
              <a:t>Crawford</a:t>
            </a:r>
            <a:endParaRPr lang="en-US" sz="4000" kern="0" dirty="0"/>
          </a:p>
        </p:txBody>
      </p:sp>
      <p:sp>
        <p:nvSpPr>
          <p:cNvPr id="29699" name="Rectangle 3"/>
          <p:cNvSpPr>
            <a:spLocks noGrp="1" noChangeArrowheads="1"/>
          </p:cNvSpPr>
          <p:nvPr>
            <p:ph type="body" idx="4294967295"/>
          </p:nvPr>
        </p:nvSpPr>
        <p:spPr>
          <a:xfrm>
            <a:off x="0" y="990600"/>
            <a:ext cx="8229600" cy="4495800"/>
          </a:xfrm>
        </p:spPr>
        <p:txBody>
          <a:bodyPr>
            <a:normAutofit/>
          </a:bodyPr>
          <a:lstStyle/>
          <a:p>
            <a:pPr eaLnBrk="1" hangingPunct="1">
              <a:lnSpc>
                <a:spcPct val="80000"/>
              </a:lnSpc>
            </a:pPr>
            <a:endParaRPr lang="en-US" altLang="en-US" sz="2800" dirty="0" smtClean="0"/>
          </a:p>
          <a:p>
            <a:pPr eaLnBrk="1" hangingPunct="1">
              <a:lnSpc>
                <a:spcPct val="80000"/>
              </a:lnSpc>
            </a:pPr>
            <a:endParaRPr lang="en-US" altLang="en-US" sz="2000" dirty="0" smtClean="0"/>
          </a:p>
        </p:txBody>
      </p:sp>
      <p:sp>
        <p:nvSpPr>
          <p:cNvPr id="2" name="Rectangle 1"/>
          <p:cNvSpPr/>
          <p:nvPr/>
        </p:nvSpPr>
        <p:spPr>
          <a:xfrm>
            <a:off x="457200" y="1510292"/>
            <a:ext cx="8229600" cy="4939814"/>
          </a:xfrm>
          <a:prstGeom prst="rect">
            <a:avLst/>
          </a:prstGeom>
        </p:spPr>
        <p:txBody>
          <a:bodyPr wrap="square">
            <a:spAutoFit/>
          </a:bodyPr>
          <a:lstStyle/>
          <a:p>
            <a:pPr eaLnBrk="1" hangingPunct="1">
              <a:lnSpc>
                <a:spcPct val="90000"/>
              </a:lnSpc>
            </a:pPr>
            <a:r>
              <a:rPr lang="en-US" altLang="en-US" sz="4000" u="sng" dirty="0"/>
              <a:t>Sheriff v. </a:t>
            </a:r>
            <a:r>
              <a:rPr lang="en-US" altLang="en-US" sz="4000" u="sng" dirty="0" err="1"/>
              <a:t>Witzenburg</a:t>
            </a:r>
            <a:r>
              <a:rPr lang="en-US" altLang="en-US" sz="4000" dirty="0"/>
              <a:t>, 122 Nev. 1056</a:t>
            </a:r>
          </a:p>
          <a:p>
            <a:pPr lvl="1" eaLnBrk="1" hangingPunct="1">
              <a:lnSpc>
                <a:spcPct val="90000"/>
              </a:lnSpc>
            </a:pPr>
            <a:r>
              <a:rPr lang="en-US" altLang="en-US" sz="4000" dirty="0"/>
              <a:t>Confrontation clause not applicable to preliminary </a:t>
            </a:r>
            <a:r>
              <a:rPr lang="en-US" altLang="en-US" sz="4000" dirty="0" smtClean="0"/>
              <a:t>hearings</a:t>
            </a:r>
          </a:p>
          <a:p>
            <a:pPr lvl="1" eaLnBrk="1" hangingPunct="1">
              <a:lnSpc>
                <a:spcPct val="90000"/>
              </a:lnSpc>
            </a:pPr>
            <a:r>
              <a:rPr lang="en-US" altLang="en-US" sz="4000" u="sng" dirty="0"/>
              <a:t/>
            </a:r>
            <a:br>
              <a:rPr lang="en-US" altLang="en-US" sz="4000" u="sng" dirty="0"/>
            </a:br>
            <a:r>
              <a:rPr lang="en-US" altLang="en-US" sz="3000" dirty="0" smtClean="0"/>
              <a:t>Here, State used out-of</a:t>
            </a:r>
            <a:r>
              <a:rPr lang="en-US" altLang="en-US" sz="3000" dirty="0"/>
              <a:t>-</a:t>
            </a:r>
            <a:r>
              <a:rPr lang="en-US" altLang="en-US" sz="3000" dirty="0" smtClean="0"/>
              <a:t>state affidavit pursuant to 171.197.  Court specifically states </a:t>
            </a:r>
            <a:r>
              <a:rPr lang="en-US" altLang="en-US" sz="3000" u="sng" dirty="0" smtClean="0"/>
              <a:t>Crawford</a:t>
            </a:r>
            <a:r>
              <a:rPr lang="en-US" altLang="en-US" sz="3000" dirty="0" smtClean="0"/>
              <a:t> doesn’t apply to NRS 171.196(5) (right to cross-examine at PH) or 171.197 (affidavit)</a:t>
            </a:r>
            <a:endParaRPr lang="en-US" altLang="en-US" sz="3000" dirty="0"/>
          </a:p>
        </p:txBody>
      </p:sp>
    </p:spTree>
    <p:extLst>
      <p:ext uri="{BB962C8B-B14F-4D97-AF65-F5344CB8AC3E}">
        <p14:creationId xmlns:p14="http://schemas.microsoft.com/office/powerpoint/2010/main" val="25790883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0" y="76200"/>
            <a:ext cx="8229600" cy="1143000"/>
          </a:xfrm>
        </p:spPr>
        <p:txBody>
          <a:bodyPr/>
          <a:lstStyle/>
          <a:p>
            <a:pPr eaLnBrk="1" hangingPunct="1">
              <a:defRPr/>
            </a:pPr>
            <a:r>
              <a:rPr lang="en-US" sz="3000" b="1" kern="0" dirty="0" smtClean="0"/>
              <a:t>NRS 51.385  - Statement of Child Describing Sexual Conduct or Physical Abuse </a:t>
            </a:r>
            <a:endParaRPr lang="en-US" sz="3000" b="1" kern="0" dirty="0"/>
          </a:p>
        </p:txBody>
      </p:sp>
      <p:sp>
        <p:nvSpPr>
          <p:cNvPr id="30723" name="Rectangle 3"/>
          <p:cNvSpPr>
            <a:spLocks noGrp="1" noChangeArrowheads="1"/>
          </p:cNvSpPr>
          <p:nvPr>
            <p:ph type="body" idx="4294967295"/>
          </p:nvPr>
        </p:nvSpPr>
        <p:spPr>
          <a:xfrm>
            <a:off x="0" y="1219200"/>
            <a:ext cx="8839200" cy="5486400"/>
          </a:xfrm>
        </p:spPr>
        <p:txBody>
          <a:bodyPr>
            <a:normAutofit fontScale="70000" lnSpcReduction="20000"/>
          </a:bodyPr>
          <a:lstStyle/>
          <a:p>
            <a:pPr eaLnBrk="1" hangingPunct="1">
              <a:lnSpc>
                <a:spcPct val="80000"/>
              </a:lnSpc>
            </a:pPr>
            <a:r>
              <a:rPr lang="en-US" altLang="en-US" sz="2800" dirty="0" smtClean="0"/>
              <a:t>A statement made by a  child under the age of 10 years describing any act of sexual conduct performed with or on the child or any act of physical abuse of the child is admissible in a criminal proceeding regarding that act of sexual conduct or physical abuse if:</a:t>
            </a:r>
          </a:p>
          <a:p>
            <a:r>
              <a:rPr lang="en-US" dirty="0"/>
              <a:t>(a) The court finds, in a hearing out of the presence of the jury, that the time, content and circumstances of the statement provide sufficient circumstantial guarantees of trustworthiness; and</a:t>
            </a:r>
          </a:p>
          <a:p>
            <a:r>
              <a:rPr lang="en-US" dirty="0"/>
              <a:t>      (b) The child testifies at the proceeding or is unavailable or unable to testify.</a:t>
            </a:r>
          </a:p>
          <a:p>
            <a:r>
              <a:rPr lang="en-US" dirty="0"/>
              <a:t>      2.  In determining the trustworthiness of a statement, the court shall consider, without limitation, whether:</a:t>
            </a:r>
          </a:p>
          <a:p>
            <a:r>
              <a:rPr lang="en-US" dirty="0"/>
              <a:t>      (a) The statement was spontaneous;</a:t>
            </a:r>
          </a:p>
          <a:p>
            <a:r>
              <a:rPr lang="en-US" dirty="0"/>
              <a:t>      (b) The child was subjected to repetitive questioning;</a:t>
            </a:r>
          </a:p>
          <a:p>
            <a:r>
              <a:rPr lang="en-US" dirty="0"/>
              <a:t>      (c) The child had a motive to fabricate;</a:t>
            </a:r>
          </a:p>
          <a:p>
            <a:r>
              <a:rPr lang="en-US" dirty="0"/>
              <a:t>      (d) The child used terminology unexpected of a child of similar age; and</a:t>
            </a:r>
          </a:p>
          <a:p>
            <a:r>
              <a:rPr lang="en-US" dirty="0"/>
              <a:t>      (e) The child was in a stable mental state.</a:t>
            </a:r>
          </a:p>
          <a:p>
            <a:r>
              <a:rPr lang="en-US" dirty="0"/>
              <a:t>      3.  If the child is unavailable or unable to testify, written notice must be given to the defendant at least 10 days before the trial of the prosecution’s intention to offer the statement in evidence.</a:t>
            </a:r>
          </a:p>
          <a:p>
            <a:pPr marL="0" indent="0" eaLnBrk="1" hangingPunct="1">
              <a:lnSpc>
                <a:spcPct val="80000"/>
              </a:lnSpc>
              <a:buNone/>
            </a:pPr>
            <a:endParaRPr lang="en-US" altLang="en-US" sz="2800" dirty="0" smtClean="0"/>
          </a:p>
          <a:p>
            <a:pPr eaLnBrk="1" hangingPunct="1">
              <a:lnSpc>
                <a:spcPct val="80000"/>
              </a:lnSpc>
            </a:pPr>
            <a:endParaRPr lang="en-US" altLang="en-US" sz="2800" dirty="0" smtClean="0"/>
          </a:p>
          <a:p>
            <a:pPr eaLnBrk="1" hangingPunct="1">
              <a:lnSpc>
                <a:spcPct val="80000"/>
              </a:lnSpc>
            </a:pPr>
            <a:endParaRPr lang="en-US" altLang="en-US" sz="28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304800"/>
            <a:ext cx="8991600" cy="1477328"/>
          </a:xfrm>
          <a:prstGeom prst="rect">
            <a:avLst/>
          </a:prstGeom>
          <a:noFill/>
        </p:spPr>
        <p:txBody>
          <a:bodyPr wrap="square" rtlCol="0">
            <a:spAutoFit/>
          </a:bodyPr>
          <a:lstStyle/>
          <a:p>
            <a:r>
              <a:rPr lang="en-US" sz="4500" dirty="0" smtClean="0"/>
              <a:t>What if these were your child witnesses?</a:t>
            </a:r>
          </a:p>
        </p:txBody>
      </p:sp>
      <p:pic>
        <p:nvPicPr>
          <p:cNvPr id="4" name="Picture 3"/>
          <p:cNvPicPr>
            <a:picLocks noChangeAspect="1"/>
          </p:cNvPicPr>
          <p:nvPr/>
        </p:nvPicPr>
        <p:blipFill>
          <a:blip r:embed="rId2"/>
          <a:stretch>
            <a:fillRect/>
          </a:stretch>
        </p:blipFill>
        <p:spPr>
          <a:xfrm>
            <a:off x="1905000" y="2209800"/>
            <a:ext cx="5619750" cy="4181475"/>
          </a:xfrm>
          <a:prstGeom prst="rect">
            <a:avLst/>
          </a:prstGeom>
        </p:spPr>
      </p:pic>
    </p:spTree>
    <p:extLst>
      <p:ext uri="{BB962C8B-B14F-4D97-AF65-F5344CB8AC3E}">
        <p14:creationId xmlns:p14="http://schemas.microsoft.com/office/powerpoint/2010/main" val="25841773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0" y="76200"/>
            <a:ext cx="8229600" cy="1143000"/>
          </a:xfrm>
        </p:spPr>
        <p:txBody>
          <a:bodyPr/>
          <a:lstStyle/>
          <a:p>
            <a:pPr algn="ctr" eaLnBrk="1" hangingPunct="1">
              <a:defRPr/>
            </a:pPr>
            <a:r>
              <a:rPr lang="en-US" sz="3000" b="1" u="sng" kern="0" dirty="0" smtClean="0"/>
              <a:t>Factual scenario</a:t>
            </a:r>
            <a:endParaRPr lang="en-US" sz="3000" b="1" kern="0" dirty="0"/>
          </a:p>
        </p:txBody>
      </p:sp>
      <p:sp>
        <p:nvSpPr>
          <p:cNvPr id="31747" name="Rectangle 3"/>
          <p:cNvSpPr>
            <a:spLocks noGrp="1" noChangeArrowheads="1"/>
          </p:cNvSpPr>
          <p:nvPr>
            <p:ph type="body" idx="4294967295"/>
          </p:nvPr>
        </p:nvSpPr>
        <p:spPr>
          <a:xfrm>
            <a:off x="0" y="1524000"/>
            <a:ext cx="8229600" cy="4495800"/>
          </a:xfrm>
        </p:spPr>
        <p:txBody>
          <a:bodyPr>
            <a:normAutofit lnSpcReduction="10000"/>
          </a:bodyPr>
          <a:lstStyle/>
          <a:p>
            <a:pPr eaLnBrk="1" hangingPunct="1">
              <a:lnSpc>
                <a:spcPct val="80000"/>
              </a:lnSpc>
            </a:pPr>
            <a:r>
              <a:rPr lang="en-US" altLang="en-US" sz="2800" dirty="0" smtClean="0"/>
              <a:t>Child discloses sexual abuse to her mother and father after being asked about it</a:t>
            </a:r>
          </a:p>
          <a:p>
            <a:pPr eaLnBrk="1" hangingPunct="1">
              <a:lnSpc>
                <a:spcPct val="80000"/>
              </a:lnSpc>
            </a:pPr>
            <a:endParaRPr lang="en-US" altLang="en-US" sz="2800" dirty="0" smtClean="0"/>
          </a:p>
          <a:p>
            <a:pPr eaLnBrk="1" hangingPunct="1">
              <a:lnSpc>
                <a:spcPct val="80000"/>
              </a:lnSpc>
            </a:pPr>
            <a:r>
              <a:rPr lang="en-US" altLang="en-US" sz="2800" dirty="0" smtClean="0"/>
              <a:t>Child told her mother, father, and a detective about the abuse</a:t>
            </a:r>
          </a:p>
          <a:p>
            <a:pPr eaLnBrk="1" hangingPunct="1">
              <a:lnSpc>
                <a:spcPct val="80000"/>
              </a:lnSpc>
            </a:pPr>
            <a:endParaRPr lang="en-US" altLang="en-US" sz="2800" dirty="0" smtClean="0"/>
          </a:p>
          <a:p>
            <a:pPr eaLnBrk="1" hangingPunct="1">
              <a:lnSpc>
                <a:spcPct val="80000"/>
              </a:lnSpc>
            </a:pPr>
            <a:r>
              <a:rPr lang="en-US" altLang="en-US" sz="2800" dirty="0" smtClean="0"/>
              <a:t>At a pretrial hearing, court ruled under NRS 51.385 that all statements given to the individuals above would be admissible</a:t>
            </a:r>
          </a:p>
          <a:p>
            <a:pPr eaLnBrk="1" hangingPunct="1">
              <a:lnSpc>
                <a:spcPct val="80000"/>
              </a:lnSpc>
            </a:pPr>
            <a:endParaRPr lang="en-US" altLang="en-US" dirty="0"/>
          </a:p>
          <a:p>
            <a:pPr eaLnBrk="1" hangingPunct="1">
              <a:lnSpc>
                <a:spcPct val="80000"/>
              </a:lnSpc>
            </a:pPr>
            <a:r>
              <a:rPr lang="en-US" altLang="en-US" dirty="0" smtClean="0"/>
              <a:t>Can we protect the child from having to testify in court?</a:t>
            </a:r>
            <a:endParaRPr lang="en-US" altLang="en-US" sz="28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0" y="76200"/>
            <a:ext cx="8229600" cy="1143000"/>
          </a:xfrm>
        </p:spPr>
        <p:txBody>
          <a:bodyPr/>
          <a:lstStyle/>
          <a:p>
            <a:pPr eaLnBrk="1" hangingPunct="1">
              <a:defRPr/>
            </a:pPr>
            <a:r>
              <a:rPr lang="en-US" sz="3000" b="1" u="sng" kern="0" dirty="0" err="1" smtClean="0"/>
              <a:t>Pantano</a:t>
            </a:r>
            <a:r>
              <a:rPr lang="en-US" sz="3000" b="1" u="sng" kern="0" dirty="0" smtClean="0"/>
              <a:t> v. State </a:t>
            </a:r>
            <a:r>
              <a:rPr lang="en-US" sz="3000" b="1" kern="0" dirty="0" smtClean="0"/>
              <a:t>– 122 Nev. 782 (2006)</a:t>
            </a:r>
            <a:endParaRPr lang="en-US" sz="3000" b="1" kern="0" dirty="0"/>
          </a:p>
        </p:txBody>
      </p:sp>
      <p:sp>
        <p:nvSpPr>
          <p:cNvPr id="32771" name="Rectangle 3"/>
          <p:cNvSpPr>
            <a:spLocks noGrp="1" noChangeArrowheads="1"/>
          </p:cNvSpPr>
          <p:nvPr>
            <p:ph type="body" idx="4294967295"/>
          </p:nvPr>
        </p:nvSpPr>
        <p:spPr>
          <a:xfrm>
            <a:off x="304800" y="1524000"/>
            <a:ext cx="8229600" cy="4495800"/>
          </a:xfrm>
        </p:spPr>
        <p:txBody>
          <a:bodyPr/>
          <a:lstStyle/>
          <a:p>
            <a:pPr eaLnBrk="1" hangingPunct="1">
              <a:lnSpc>
                <a:spcPct val="80000"/>
              </a:lnSpc>
            </a:pPr>
            <a:r>
              <a:rPr lang="en-US" altLang="en-US" sz="2800" dirty="0" smtClean="0"/>
              <a:t>NRS 51.385 is not facially unconstitutional</a:t>
            </a:r>
          </a:p>
          <a:p>
            <a:pPr eaLnBrk="1" hangingPunct="1">
              <a:lnSpc>
                <a:spcPct val="80000"/>
              </a:lnSpc>
            </a:pPr>
            <a:endParaRPr lang="en-US" altLang="en-US" sz="2800" dirty="0" smtClean="0"/>
          </a:p>
          <a:p>
            <a:pPr eaLnBrk="1" hangingPunct="1">
              <a:lnSpc>
                <a:spcPct val="80000"/>
              </a:lnSpc>
            </a:pPr>
            <a:r>
              <a:rPr lang="en-US" altLang="en-US" sz="2800" dirty="0" smtClean="0"/>
              <a:t>If a competent child witness takes the stand, then prior hearsay statements are admissible even if the statements are testimonial</a:t>
            </a:r>
          </a:p>
          <a:p>
            <a:pPr eaLnBrk="1" hangingPunct="1">
              <a:lnSpc>
                <a:spcPct val="80000"/>
              </a:lnSpc>
            </a:pPr>
            <a:endParaRPr lang="en-US" altLang="en-US" sz="2800" dirty="0" smtClean="0"/>
          </a:p>
          <a:p>
            <a:pPr eaLnBrk="1" hangingPunct="1">
              <a:lnSpc>
                <a:spcPct val="80000"/>
              </a:lnSpc>
            </a:pPr>
            <a:r>
              <a:rPr lang="en-US" altLang="en-US" sz="2800" dirty="0" smtClean="0"/>
              <a:t>If child’s hearsay statement is not testimonial, a district court may exercise its discretion to admit the statement, even if the child doesn’t testify</a:t>
            </a:r>
          </a:p>
          <a:p>
            <a:pPr lvl="1" eaLnBrk="1" hangingPunct="1">
              <a:lnSpc>
                <a:spcPct val="80000"/>
              </a:lnSpc>
            </a:pPr>
            <a:r>
              <a:rPr lang="en-US" altLang="en-US" sz="2400" dirty="0" smtClean="0"/>
              <a:t>This principle is later affirmed by US Supreme Court in </a:t>
            </a:r>
            <a:r>
              <a:rPr lang="en-US" altLang="en-US" sz="2400" u="sng" dirty="0" smtClean="0"/>
              <a:t>Ohio v. Clark</a:t>
            </a:r>
          </a:p>
          <a:p>
            <a:pPr eaLnBrk="1" hangingPunct="1">
              <a:lnSpc>
                <a:spcPct val="80000"/>
              </a:lnSpc>
            </a:pPr>
            <a:endParaRPr lang="en-US" altLang="en-US" sz="28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304800"/>
            <a:ext cx="8991600" cy="1477328"/>
          </a:xfrm>
          <a:prstGeom prst="rect">
            <a:avLst/>
          </a:prstGeom>
          <a:noFill/>
        </p:spPr>
        <p:txBody>
          <a:bodyPr wrap="square" rtlCol="0">
            <a:spAutoFit/>
          </a:bodyPr>
          <a:lstStyle/>
          <a:p>
            <a:r>
              <a:rPr lang="en-US" sz="4500" dirty="0" smtClean="0"/>
              <a:t>Confrontation met so long as Beavis takes the stand.</a:t>
            </a:r>
          </a:p>
        </p:txBody>
      </p:sp>
      <p:pic>
        <p:nvPicPr>
          <p:cNvPr id="4" name="Picture 3"/>
          <p:cNvPicPr>
            <a:picLocks noChangeAspect="1"/>
          </p:cNvPicPr>
          <p:nvPr/>
        </p:nvPicPr>
        <p:blipFill>
          <a:blip r:embed="rId2"/>
          <a:stretch>
            <a:fillRect/>
          </a:stretch>
        </p:blipFill>
        <p:spPr>
          <a:xfrm>
            <a:off x="1676400" y="1905000"/>
            <a:ext cx="6248400" cy="4654158"/>
          </a:xfrm>
          <a:prstGeom prst="rect">
            <a:avLst/>
          </a:prstGeom>
        </p:spPr>
      </p:pic>
    </p:spTree>
    <p:extLst>
      <p:ext uri="{BB962C8B-B14F-4D97-AF65-F5344CB8AC3E}">
        <p14:creationId xmlns:p14="http://schemas.microsoft.com/office/powerpoint/2010/main" val="19274642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228600"/>
            <a:ext cx="8229600" cy="1143000"/>
          </a:xfrm>
        </p:spPr>
        <p:txBody>
          <a:bodyPr>
            <a:normAutofit fontScale="90000"/>
          </a:bodyPr>
          <a:lstStyle/>
          <a:p>
            <a:pPr algn="ctr" eaLnBrk="1" hangingPunct="1">
              <a:defRPr/>
            </a:pPr>
            <a:r>
              <a:rPr lang="en-US" sz="4000" kern="0" dirty="0"/>
              <a:t>State of </a:t>
            </a:r>
            <a:r>
              <a:rPr lang="en-US" sz="4000" u="sng" kern="0" dirty="0"/>
              <a:t>Crawford</a:t>
            </a:r>
            <a:r>
              <a:rPr lang="en-US" sz="4000" kern="0" dirty="0"/>
              <a:t> in Nevada</a:t>
            </a:r>
            <a:br>
              <a:rPr lang="en-US" sz="4000" kern="0" dirty="0"/>
            </a:br>
            <a:r>
              <a:rPr lang="en-US" sz="4000" kern="0" dirty="0"/>
              <a:t>911 calls and Dying Declaration</a:t>
            </a:r>
          </a:p>
        </p:txBody>
      </p:sp>
      <p:sp>
        <p:nvSpPr>
          <p:cNvPr id="88067" name="Text Box 3"/>
          <p:cNvSpPr txBox="1">
            <a:spLocks noChangeArrowheads="1"/>
          </p:cNvSpPr>
          <p:nvPr/>
        </p:nvSpPr>
        <p:spPr bwMode="auto">
          <a:xfrm>
            <a:off x="914400" y="1524000"/>
            <a:ext cx="7620000"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2600" dirty="0">
                <a:solidFill>
                  <a:schemeClr val="folHlink"/>
                </a:solidFill>
                <a:cs typeface="Arial" panose="020B0604020202020204" pitchFamily="34" charset="0"/>
              </a:rPr>
              <a:t>Scenario:</a:t>
            </a:r>
            <a:r>
              <a:rPr lang="en-US" altLang="en-US" sz="2600" dirty="0">
                <a:cs typeface="Arial" panose="020B0604020202020204" pitchFamily="34" charset="0"/>
              </a:rPr>
              <a:t> Victim is shot and runs to his neighbors house.  Neighbor calls 911.  Dispatcher tells neighbor how to care for victim but asks neighbor if victim knows who shot him.  Neighbor asked victim.  Victim tells neighbor “Jerry shot me and he was paid to do it.”  Victim dies.</a:t>
            </a:r>
          </a:p>
          <a:p>
            <a:pPr eaLnBrk="1" hangingPunct="1">
              <a:spcBef>
                <a:spcPct val="50000"/>
              </a:spcBef>
              <a:buClrTx/>
              <a:buFontTx/>
              <a:buNone/>
            </a:pPr>
            <a:endParaRPr lang="en-US" altLang="en-US" sz="2600" dirty="0">
              <a:cs typeface="Arial" panose="020B0604020202020204" pitchFamily="34" charset="0"/>
            </a:endParaRPr>
          </a:p>
        </p:txBody>
      </p:sp>
      <p:sp>
        <p:nvSpPr>
          <p:cNvPr id="46084" name="Text Box 4"/>
          <p:cNvSpPr txBox="1">
            <a:spLocks noChangeArrowheads="1"/>
          </p:cNvSpPr>
          <p:nvPr/>
        </p:nvSpPr>
        <p:spPr bwMode="auto">
          <a:xfrm>
            <a:off x="609600" y="4648200"/>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endParaRPr lang="en-US" altLang="en-US" sz="1800">
              <a:cs typeface="Arial" panose="020B0604020202020204" pitchFamily="34" charset="0"/>
            </a:endParaRPr>
          </a:p>
        </p:txBody>
      </p:sp>
      <p:sp>
        <p:nvSpPr>
          <p:cNvPr id="88069" name="Text Box 5"/>
          <p:cNvSpPr txBox="1">
            <a:spLocks noChangeArrowheads="1"/>
          </p:cNvSpPr>
          <p:nvPr/>
        </p:nvSpPr>
        <p:spPr bwMode="auto">
          <a:xfrm>
            <a:off x="381000" y="4191000"/>
            <a:ext cx="4038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2600" dirty="0">
                <a:cs typeface="Arial" panose="020B0604020202020204" pitchFamily="34" charset="0"/>
              </a:rPr>
              <a:t>Is victim’s statement admissible?</a:t>
            </a:r>
          </a:p>
        </p:txBody>
      </p:sp>
      <p:sp>
        <p:nvSpPr>
          <p:cNvPr id="88070" name="Text Box 6"/>
          <p:cNvSpPr txBox="1">
            <a:spLocks noChangeArrowheads="1"/>
          </p:cNvSpPr>
          <p:nvPr/>
        </p:nvSpPr>
        <p:spPr bwMode="auto">
          <a:xfrm>
            <a:off x="4495800" y="4191000"/>
            <a:ext cx="3733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2600">
                <a:cs typeface="Arial" panose="020B0604020202020204" pitchFamily="34" charset="0"/>
              </a:rPr>
              <a:t>Is 911 call admissible?</a:t>
            </a:r>
          </a:p>
        </p:txBody>
      </p:sp>
      <p:sp>
        <p:nvSpPr>
          <p:cNvPr id="46087" name="Text Box 7"/>
          <p:cNvSpPr txBox="1">
            <a:spLocks noChangeArrowheads="1"/>
          </p:cNvSpPr>
          <p:nvPr/>
        </p:nvSpPr>
        <p:spPr bwMode="auto">
          <a:xfrm>
            <a:off x="838200" y="5562600"/>
            <a:ext cx="6248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endParaRPr lang="en-US" altLang="en-US" sz="2600">
              <a:cs typeface="Arial" panose="020B0604020202020204" pitchFamily="34" charset="0"/>
            </a:endParaRPr>
          </a:p>
        </p:txBody>
      </p:sp>
      <p:sp>
        <p:nvSpPr>
          <p:cNvPr id="88072" name="Rectangle 8"/>
          <p:cNvSpPr>
            <a:spLocks noChangeArrowheads="1"/>
          </p:cNvSpPr>
          <p:nvPr/>
        </p:nvSpPr>
        <p:spPr bwMode="auto">
          <a:xfrm>
            <a:off x="838200" y="5257800"/>
            <a:ext cx="7467600" cy="701675"/>
          </a:xfrm>
          <a:prstGeom prst="rect">
            <a:avLst/>
          </a:prstGeom>
          <a:noFill/>
          <a:ln w="9525">
            <a:no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4000" dirty="0" smtClean="0">
                <a:effectLst>
                  <a:outerShdw blurRad="38100" dist="38100" dir="2700000" algn="tl">
                    <a:srgbClr val="000000"/>
                  </a:outerShdw>
                </a:effectLst>
                <a:cs typeface="Arial" panose="020B0604020202020204" pitchFamily="34" charset="0"/>
              </a:rPr>
              <a:t>Yes, under Harkins v. State.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1295400" y="152400"/>
            <a:ext cx="9372600" cy="1143000"/>
          </a:xfrm>
        </p:spPr>
        <p:txBody>
          <a:bodyPr>
            <a:normAutofit fontScale="90000"/>
          </a:bodyPr>
          <a:lstStyle/>
          <a:p>
            <a:pPr eaLnBrk="1" hangingPunct="1">
              <a:defRPr/>
            </a:pPr>
            <a:r>
              <a:rPr lang="en-US" sz="4000" u="sng" kern="0" dirty="0"/>
              <a:t>Harkins v. State</a:t>
            </a:r>
            <a:r>
              <a:rPr lang="en-US" sz="4000" kern="0" dirty="0"/>
              <a:t>, 122 Nev. 974 (2006)</a:t>
            </a:r>
            <a:br>
              <a:rPr lang="en-US" sz="4000" kern="0" dirty="0"/>
            </a:br>
            <a:endParaRPr lang="en-US" sz="4000" kern="0" dirty="0"/>
          </a:p>
        </p:txBody>
      </p:sp>
      <p:sp>
        <p:nvSpPr>
          <p:cNvPr id="89091" name="Rectangle 3"/>
          <p:cNvSpPr>
            <a:spLocks noGrp="1" noChangeArrowheads="1"/>
          </p:cNvSpPr>
          <p:nvPr>
            <p:ph type="body" idx="4294967295"/>
          </p:nvPr>
        </p:nvSpPr>
        <p:spPr>
          <a:xfrm>
            <a:off x="533400" y="1600200"/>
            <a:ext cx="8229600" cy="4495800"/>
          </a:xfrm>
        </p:spPr>
        <p:txBody>
          <a:bodyPr/>
          <a:lstStyle/>
          <a:p>
            <a:pPr eaLnBrk="1" hangingPunct="1">
              <a:defRPr/>
            </a:pPr>
            <a:r>
              <a:rPr lang="en-US" altLang="en-US" sz="2400" dirty="0" smtClean="0">
                <a:effectLst>
                  <a:outerShdw blurRad="38100" dist="38100" dir="2700000" algn="tl">
                    <a:srgbClr val="000000"/>
                  </a:outerShdw>
                </a:effectLst>
              </a:rPr>
              <a:t>Dying declaration is an exception to the Confrontation Clause. (note this decision predates </a:t>
            </a:r>
            <a:r>
              <a:rPr lang="en-US" altLang="en-US" sz="2400" u="sng" dirty="0" smtClean="0">
                <a:effectLst>
                  <a:outerShdw blurRad="38100" dist="38100" dir="2700000" algn="tl">
                    <a:srgbClr val="000000"/>
                  </a:outerShdw>
                </a:effectLst>
              </a:rPr>
              <a:t>Michigan v. Bryant</a:t>
            </a:r>
            <a:r>
              <a:rPr lang="en-US" altLang="en-US" sz="2400" dirty="0" smtClean="0">
                <a:effectLst>
                  <a:outerShdw blurRad="38100" dist="38100" dir="2700000" algn="tl">
                    <a:srgbClr val="000000"/>
                  </a:outerShdw>
                </a:effectLst>
              </a:rPr>
              <a:t> where the US Supreme Court held that dying declaration is nontestimonial)</a:t>
            </a:r>
          </a:p>
          <a:p>
            <a:pPr eaLnBrk="1" hangingPunct="1">
              <a:buFontTx/>
              <a:buNone/>
              <a:defRPr/>
            </a:pPr>
            <a:endParaRPr lang="en-US" altLang="en-US" sz="2400" dirty="0" smtClean="0">
              <a:effectLst>
                <a:outerShdw blurRad="38100" dist="38100" dir="2700000" algn="tl">
                  <a:srgbClr val="000000"/>
                </a:outerShdw>
              </a:effectLst>
            </a:endParaRPr>
          </a:p>
          <a:p>
            <a:pPr eaLnBrk="1" hangingPunct="1">
              <a:defRPr/>
            </a:pPr>
            <a:r>
              <a:rPr lang="en-US" altLang="en-US" sz="2400" dirty="0" smtClean="0">
                <a:effectLst>
                  <a:outerShdw blurRad="38100" dist="38100" dir="2700000" algn="tl">
                    <a:srgbClr val="000000"/>
                  </a:outerShdw>
                </a:effectLst>
              </a:rPr>
              <a:t>911 calls made in the course of an emergency are not testimonial.  </a:t>
            </a:r>
          </a:p>
          <a:p>
            <a:pPr eaLnBrk="1" hangingPunct="1">
              <a:defRPr/>
            </a:pPr>
            <a:endParaRPr lang="en-US" altLang="en-US" sz="2400" dirty="0" smtClean="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705600"/>
          </a:xfrm>
          <a:prstGeom prst="rect">
            <a:avLst/>
          </a:prstGeom>
        </p:spPr>
      </p:pic>
    </p:spTree>
    <p:extLst>
      <p:ext uri="{BB962C8B-B14F-4D97-AF65-F5344CB8AC3E}">
        <p14:creationId xmlns:p14="http://schemas.microsoft.com/office/powerpoint/2010/main" val="33312168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a:xfrm>
            <a:off x="0" y="228600"/>
            <a:ext cx="8229600" cy="1143000"/>
          </a:xfrm>
        </p:spPr>
        <p:txBody>
          <a:bodyPr/>
          <a:lstStyle/>
          <a:p>
            <a:pPr algn="ctr" eaLnBrk="1" hangingPunct="1">
              <a:defRPr/>
            </a:pPr>
            <a:r>
              <a:rPr lang="en-US" kern="0" dirty="0"/>
              <a:t>State of </a:t>
            </a:r>
            <a:r>
              <a:rPr lang="en-US" u="sng" kern="0" dirty="0"/>
              <a:t>Crawford</a:t>
            </a:r>
            <a:r>
              <a:rPr lang="en-US" kern="0" dirty="0"/>
              <a:t> in Nevada</a:t>
            </a:r>
          </a:p>
        </p:txBody>
      </p:sp>
      <p:sp>
        <p:nvSpPr>
          <p:cNvPr id="49155" name="Rectangle 3"/>
          <p:cNvSpPr>
            <a:spLocks noGrp="1" noChangeArrowheads="1"/>
          </p:cNvSpPr>
          <p:nvPr>
            <p:ph type="body" idx="4294967295"/>
          </p:nvPr>
        </p:nvSpPr>
        <p:spPr>
          <a:xfrm>
            <a:off x="457200" y="1828800"/>
            <a:ext cx="8229600" cy="4495800"/>
          </a:xfrm>
        </p:spPr>
        <p:txBody>
          <a:bodyPr>
            <a:normAutofit fontScale="92500" lnSpcReduction="20000"/>
          </a:bodyPr>
          <a:lstStyle/>
          <a:p>
            <a:pPr eaLnBrk="1" hangingPunct="1">
              <a:lnSpc>
                <a:spcPct val="90000"/>
              </a:lnSpc>
              <a:buFontTx/>
              <a:buNone/>
            </a:pPr>
            <a:r>
              <a:rPr lang="en-US" altLang="en-US" sz="2800" dirty="0" smtClean="0">
                <a:solidFill>
                  <a:schemeClr val="folHlink"/>
                </a:solidFill>
              </a:rPr>
              <a:t>Scenario: </a:t>
            </a:r>
            <a:r>
              <a:rPr lang="en-US" altLang="en-US" sz="2800" dirty="0" smtClean="0"/>
              <a:t>Defendant charged with sexually assaulting victim.  Victim died before trial and never subjected to cross examination.  Victim’s neighbor testifies at trial.  Neighbor says that the day after the rape, she went to victim’s house and victim answered the door wearing only a bra and blood-soaked underpants.  Victim immediately says “Look at me.  Look at me.  I’ve been raped.” Victim undergoes SANE exam.  SANE nurse also testifies at trial about what the victim told her.</a:t>
            </a:r>
          </a:p>
          <a:p>
            <a:pPr eaLnBrk="1" hangingPunct="1">
              <a:lnSpc>
                <a:spcPct val="90000"/>
              </a:lnSpc>
              <a:buFontTx/>
              <a:buNone/>
            </a:pPr>
            <a:endParaRPr lang="en-US" altLang="en-US" dirty="0"/>
          </a:p>
          <a:p>
            <a:pPr eaLnBrk="1" hangingPunct="1">
              <a:lnSpc>
                <a:spcPct val="90000"/>
              </a:lnSpc>
              <a:buFontTx/>
              <a:buNone/>
            </a:pPr>
            <a:r>
              <a:rPr lang="en-US" altLang="en-US" dirty="0" smtClean="0"/>
              <a:t>1.) Can the neighbor testify to the victim’s statements? </a:t>
            </a:r>
          </a:p>
          <a:p>
            <a:pPr eaLnBrk="1" hangingPunct="1">
              <a:lnSpc>
                <a:spcPct val="90000"/>
              </a:lnSpc>
              <a:buFontTx/>
              <a:buNone/>
            </a:pPr>
            <a:endParaRPr lang="en-US" altLang="en-US" dirty="0" smtClean="0"/>
          </a:p>
          <a:p>
            <a:pPr eaLnBrk="1" hangingPunct="1">
              <a:lnSpc>
                <a:spcPct val="90000"/>
              </a:lnSpc>
              <a:buFontTx/>
              <a:buNone/>
            </a:pPr>
            <a:r>
              <a:rPr lang="en-US" altLang="en-US" sz="2800" dirty="0" smtClean="0"/>
              <a:t>2.) Can the SANE nurse testify to the victim’s statements?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a:xfrm>
            <a:off x="0" y="381000"/>
            <a:ext cx="8686800" cy="1371600"/>
          </a:xfrm>
        </p:spPr>
        <p:txBody>
          <a:bodyPr/>
          <a:lstStyle/>
          <a:p>
            <a:pPr eaLnBrk="1" hangingPunct="1">
              <a:defRPr/>
            </a:pPr>
            <a:r>
              <a:rPr lang="en-US" sz="4000" u="sng" kern="0"/>
              <a:t>Medina v. State</a:t>
            </a:r>
            <a:r>
              <a:rPr lang="en-US" sz="4000" kern="0"/>
              <a:t>, 122 Nev. 346 (2006)</a:t>
            </a:r>
            <a:endParaRPr lang="en-US" sz="4000" u="sng" kern="0"/>
          </a:p>
        </p:txBody>
      </p:sp>
      <p:sp>
        <p:nvSpPr>
          <p:cNvPr id="93187" name="Rectangle 3"/>
          <p:cNvSpPr>
            <a:spLocks noGrp="1" noChangeArrowheads="1"/>
          </p:cNvSpPr>
          <p:nvPr>
            <p:ph type="body" idx="4294967295"/>
          </p:nvPr>
        </p:nvSpPr>
        <p:spPr>
          <a:xfrm>
            <a:off x="0" y="1600200"/>
            <a:ext cx="8229600" cy="4495800"/>
          </a:xfrm>
        </p:spPr>
        <p:txBody>
          <a:bodyPr/>
          <a:lstStyle/>
          <a:p>
            <a:pPr eaLnBrk="1" hangingPunct="1">
              <a:lnSpc>
                <a:spcPct val="90000"/>
              </a:lnSpc>
            </a:pPr>
            <a:r>
              <a:rPr lang="en-US" altLang="en-US" smtClean="0">
                <a:solidFill>
                  <a:schemeClr val="folHlink"/>
                </a:solidFill>
              </a:rPr>
              <a:t>Neighbor’s testimony (admissible):</a:t>
            </a:r>
          </a:p>
          <a:p>
            <a:pPr lvl="1" eaLnBrk="1" hangingPunct="1">
              <a:lnSpc>
                <a:spcPct val="90000"/>
              </a:lnSpc>
            </a:pPr>
            <a:r>
              <a:rPr lang="en-US" altLang="en-US" smtClean="0"/>
              <a:t>Victim’s statement falls under the excited utterance hearsay exception</a:t>
            </a:r>
          </a:p>
          <a:p>
            <a:pPr lvl="1" eaLnBrk="1" hangingPunct="1">
              <a:lnSpc>
                <a:spcPct val="90000"/>
              </a:lnSpc>
            </a:pPr>
            <a:r>
              <a:rPr lang="en-US" altLang="en-US" smtClean="0"/>
              <a:t>Statement is nontestimonial and thus admissible</a:t>
            </a:r>
          </a:p>
          <a:p>
            <a:pPr eaLnBrk="1" hangingPunct="1">
              <a:lnSpc>
                <a:spcPct val="90000"/>
              </a:lnSpc>
            </a:pPr>
            <a:r>
              <a:rPr lang="en-US" altLang="en-US" smtClean="0">
                <a:solidFill>
                  <a:schemeClr val="folHlink"/>
                </a:solidFill>
              </a:rPr>
              <a:t>SANE nurse’s testimony (inadmissible):</a:t>
            </a:r>
          </a:p>
          <a:p>
            <a:pPr lvl="1" eaLnBrk="1" hangingPunct="1">
              <a:lnSpc>
                <a:spcPct val="90000"/>
              </a:lnSpc>
            </a:pPr>
            <a:r>
              <a:rPr lang="en-US" altLang="en-US" smtClean="0"/>
              <a:t>Victim’s statements to SANE nurse are testimonial because duty of SANE nurse is to collect evidence for criminal prosecution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18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1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a:xfrm>
            <a:off x="762000" y="210671"/>
            <a:ext cx="8686800" cy="1371600"/>
          </a:xfrm>
        </p:spPr>
        <p:txBody>
          <a:bodyPr/>
          <a:lstStyle/>
          <a:p>
            <a:pPr eaLnBrk="1" hangingPunct="1">
              <a:defRPr/>
            </a:pPr>
            <a:r>
              <a:rPr lang="en-US" sz="4000" u="sng" kern="0" dirty="0" smtClean="0"/>
              <a:t>Greco v. State</a:t>
            </a:r>
            <a:r>
              <a:rPr lang="en-US" sz="4000" kern="0" dirty="0" smtClean="0"/>
              <a:t>, 2016 WL 937117</a:t>
            </a:r>
            <a:br>
              <a:rPr lang="en-US" sz="4000" kern="0" dirty="0" smtClean="0"/>
            </a:br>
            <a:r>
              <a:rPr lang="en-US" sz="4000" kern="0" dirty="0" smtClean="0"/>
              <a:t>(NV Appellate Court)</a:t>
            </a:r>
            <a:endParaRPr lang="en-US" sz="4000" u="sng" kern="0" dirty="0"/>
          </a:p>
        </p:txBody>
      </p:sp>
      <p:sp>
        <p:nvSpPr>
          <p:cNvPr id="51203" name="Rectangle 3"/>
          <p:cNvSpPr>
            <a:spLocks noGrp="1" noChangeArrowheads="1"/>
          </p:cNvSpPr>
          <p:nvPr>
            <p:ph type="body" idx="4294967295"/>
          </p:nvPr>
        </p:nvSpPr>
        <p:spPr>
          <a:xfrm>
            <a:off x="533400" y="2057400"/>
            <a:ext cx="8229600" cy="4495800"/>
          </a:xfrm>
        </p:spPr>
        <p:txBody>
          <a:bodyPr/>
          <a:lstStyle/>
          <a:p>
            <a:pPr eaLnBrk="1" hangingPunct="1">
              <a:lnSpc>
                <a:spcPct val="90000"/>
              </a:lnSpc>
            </a:pPr>
            <a:r>
              <a:rPr lang="en-US" altLang="en-US" dirty="0" smtClean="0"/>
              <a:t>No confrontation issues with custodian of records of an insurance company reading notes kept between the insurance carrier and the accused - Not testimonial.</a:t>
            </a:r>
          </a:p>
          <a:p>
            <a:pPr eaLnBrk="1" hangingPunct="1">
              <a:lnSpc>
                <a:spcPct val="90000"/>
              </a:lnSpc>
            </a:pPr>
            <a:endParaRPr lang="en-US" altLang="en-US" dirty="0"/>
          </a:p>
          <a:p>
            <a:pPr eaLnBrk="1" hangingPunct="1">
              <a:lnSpc>
                <a:spcPct val="90000"/>
              </a:lnSpc>
            </a:pPr>
            <a:r>
              <a:rPr lang="en-US" altLang="en-US" dirty="0" smtClean="0"/>
              <a:t>Evidence came in under business records exception.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304800" y="304800"/>
            <a:ext cx="8229600" cy="1143000"/>
          </a:xfrm>
        </p:spPr>
        <p:txBody>
          <a:bodyPr>
            <a:normAutofit/>
          </a:bodyPr>
          <a:lstStyle/>
          <a:p>
            <a:pPr algn="ctr" eaLnBrk="1" hangingPunct="1">
              <a:defRPr/>
            </a:pPr>
            <a:r>
              <a:rPr lang="en-US" kern="0" dirty="0" smtClean="0"/>
              <a:t>Confrontation of Analysts</a:t>
            </a:r>
            <a:endParaRPr lang="en-US" kern="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2362200" y="304800"/>
            <a:ext cx="8229600" cy="1143000"/>
          </a:xfrm>
        </p:spPr>
        <p:txBody>
          <a:bodyPr/>
          <a:lstStyle/>
          <a:p>
            <a:pPr eaLnBrk="1" hangingPunct="1">
              <a:defRPr/>
            </a:pPr>
            <a:r>
              <a:rPr lang="en-US" kern="0" dirty="0" smtClean="0"/>
              <a:t>Factual scenario</a:t>
            </a:r>
            <a:endParaRPr lang="en-US" kern="0" dirty="0"/>
          </a:p>
        </p:txBody>
      </p:sp>
      <p:sp>
        <p:nvSpPr>
          <p:cNvPr id="58371" name="Rectangle 3"/>
          <p:cNvSpPr>
            <a:spLocks noGrp="1" noChangeArrowheads="1"/>
          </p:cNvSpPr>
          <p:nvPr>
            <p:ph type="body" idx="4294967295"/>
          </p:nvPr>
        </p:nvSpPr>
        <p:spPr>
          <a:xfrm>
            <a:off x="381000" y="1752600"/>
            <a:ext cx="8229600" cy="4495800"/>
          </a:xfrm>
        </p:spPr>
        <p:txBody>
          <a:bodyPr/>
          <a:lstStyle/>
          <a:p>
            <a:pPr eaLnBrk="1" hangingPunct="1"/>
            <a:r>
              <a:rPr lang="en-US" altLang="en-US" dirty="0" smtClean="0"/>
              <a:t>Drug prosecution</a:t>
            </a:r>
          </a:p>
          <a:p>
            <a:pPr eaLnBrk="1" hangingPunct="1"/>
            <a:r>
              <a:rPr lang="en-US" altLang="en-US" dirty="0" smtClean="0"/>
              <a:t>Chemist was unavailable</a:t>
            </a:r>
          </a:p>
          <a:p>
            <a:pPr eaLnBrk="1" hangingPunct="1"/>
            <a:r>
              <a:rPr lang="en-US" altLang="en-US" dirty="0" smtClean="0"/>
              <a:t>State used chemist’s affidavit at trial to prove evidence impounded was in fact Cocaine </a:t>
            </a:r>
          </a:p>
          <a:p>
            <a:pPr eaLnBrk="1" hangingPunct="1"/>
            <a:endParaRPr lang="en-US" altLang="en-US" dirty="0"/>
          </a:p>
          <a:p>
            <a:pPr eaLnBrk="1" hangingPunct="1"/>
            <a:r>
              <a:rPr lang="en-US" altLang="en-US" dirty="0" smtClean="0"/>
              <a:t>Defendant argued Confrontation Clause violation because he never had chance to cross-examine the chemist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446" y="457200"/>
            <a:ext cx="9982200" cy="1384995"/>
          </a:xfrm>
          <a:prstGeom prst="rect">
            <a:avLst/>
          </a:prstGeom>
          <a:noFill/>
        </p:spPr>
        <p:txBody>
          <a:bodyPr wrap="square" rtlCol="0">
            <a:spAutoFit/>
          </a:bodyPr>
          <a:lstStyle/>
          <a:p>
            <a:r>
              <a:rPr lang="en-US" sz="4200" dirty="0" smtClean="0"/>
              <a:t>Can we use chemist affidavit at trial to establish that evidence was cocaine?</a:t>
            </a:r>
            <a:endParaRPr lang="en-US" sz="4200" dirty="0"/>
          </a:p>
        </p:txBody>
      </p:sp>
    </p:spTree>
    <p:extLst>
      <p:ext uri="{BB962C8B-B14F-4D97-AF65-F5344CB8AC3E}">
        <p14:creationId xmlns:p14="http://schemas.microsoft.com/office/powerpoint/2010/main" val="26783085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304800" y="228600"/>
            <a:ext cx="8229600" cy="1143000"/>
          </a:xfrm>
        </p:spPr>
        <p:txBody>
          <a:bodyPr>
            <a:normAutofit fontScale="90000"/>
          </a:bodyPr>
          <a:lstStyle/>
          <a:p>
            <a:pPr eaLnBrk="1" hangingPunct="1">
              <a:defRPr/>
            </a:pPr>
            <a:r>
              <a:rPr lang="en-US" sz="4000" u="sng" kern="0" dirty="0"/>
              <a:t>Melendez-Diaz v. Massachusetts</a:t>
            </a:r>
            <a:r>
              <a:rPr lang="en-US" sz="4000" kern="0" dirty="0"/>
              <a:t>, 129 </a:t>
            </a:r>
            <a:r>
              <a:rPr lang="en-US" sz="4000" kern="0" dirty="0" err="1"/>
              <a:t>S.Ct</a:t>
            </a:r>
            <a:r>
              <a:rPr lang="en-US" sz="4000" kern="0" dirty="0"/>
              <a:t>. 2527 (2009)</a:t>
            </a:r>
          </a:p>
        </p:txBody>
      </p:sp>
      <p:sp>
        <p:nvSpPr>
          <p:cNvPr id="54275" name="Rectangle 3"/>
          <p:cNvSpPr>
            <a:spLocks noGrp="1" noChangeArrowheads="1"/>
          </p:cNvSpPr>
          <p:nvPr>
            <p:ph type="body" idx="4294967295"/>
          </p:nvPr>
        </p:nvSpPr>
        <p:spPr>
          <a:xfrm>
            <a:off x="457200" y="1676400"/>
            <a:ext cx="8229600" cy="4495800"/>
          </a:xfrm>
        </p:spPr>
        <p:txBody>
          <a:bodyPr/>
          <a:lstStyle/>
          <a:p>
            <a:pPr eaLnBrk="1" hangingPunct="1"/>
            <a:r>
              <a:rPr lang="en-US" altLang="en-US" dirty="0" smtClean="0"/>
              <a:t>Affidavits are </a:t>
            </a:r>
            <a:r>
              <a:rPr lang="en-US" altLang="en-US" b="1" u="sng" dirty="0" smtClean="0"/>
              <a:t>testimonial</a:t>
            </a:r>
          </a:p>
          <a:p>
            <a:pPr marL="0" indent="0" eaLnBrk="1" hangingPunct="1">
              <a:buNone/>
            </a:pPr>
            <a:endParaRPr lang="en-US" altLang="en-US" b="1" u="sng" dirty="0" smtClean="0"/>
          </a:p>
          <a:p>
            <a:pPr eaLnBrk="1" hangingPunct="1"/>
            <a:r>
              <a:rPr lang="en-US" altLang="en-US" dirty="0" smtClean="0"/>
              <a:t>Point of affidavit in this case was to establish evidence for use at trial</a:t>
            </a:r>
          </a:p>
          <a:p>
            <a:pPr marL="0" indent="0" eaLnBrk="1" hangingPunct="1">
              <a:buNone/>
            </a:pPr>
            <a:endParaRPr lang="en-US" altLang="en-US" b="1" u="sng"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altLang="en-US" sz="4000" u="sng" smtClean="0"/>
              <a:t>Melendez Diaz</a:t>
            </a:r>
            <a:r>
              <a:rPr lang="en-US" altLang="en-US" sz="4000" smtClean="0"/>
              <a:t> also addresses business records</a:t>
            </a:r>
            <a:endParaRPr lang="en-US" altLang="en-US" sz="4000" u="sng" smtClean="0"/>
          </a:p>
        </p:txBody>
      </p:sp>
      <p:sp>
        <p:nvSpPr>
          <p:cNvPr id="55299" name="Rectangle 3"/>
          <p:cNvSpPr>
            <a:spLocks noGrp="1" noChangeArrowheads="1"/>
          </p:cNvSpPr>
          <p:nvPr>
            <p:ph idx="1"/>
          </p:nvPr>
        </p:nvSpPr>
        <p:spPr/>
        <p:txBody>
          <a:bodyPr/>
          <a:lstStyle/>
          <a:p>
            <a:pPr eaLnBrk="1" hangingPunct="1"/>
            <a:r>
              <a:rPr lang="en-US" altLang="en-US" sz="2800" smtClean="0"/>
              <a:t>First, Court states that forensic affidavits are not business records</a:t>
            </a:r>
          </a:p>
          <a:p>
            <a:pPr eaLnBrk="1" hangingPunct="1"/>
            <a:r>
              <a:rPr lang="en-US" altLang="en-US" sz="2800" smtClean="0"/>
              <a:t>Second, Court recognizes business records hearsay exception, but not if the regularly conducted business activity is the production of evidence for use at trial</a:t>
            </a:r>
          </a:p>
          <a:p>
            <a:pPr lvl="1" eaLnBrk="1" hangingPunct="1"/>
            <a:r>
              <a:rPr lang="en-US" altLang="en-US" sz="2400" smtClean="0"/>
              <a:t>Again, Court is interested in the purpose the record was generated (compare: a certified copy of a lease versus an affidavit by a custodian that a defendant was never an employee)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altLang="en-US" sz="4000" smtClean="0"/>
              <a:t>Notable footnote in </a:t>
            </a:r>
            <a:r>
              <a:rPr lang="en-US" altLang="en-US" sz="4000" u="sng" smtClean="0"/>
              <a:t>Melendez-Diaz</a:t>
            </a:r>
            <a:endParaRPr lang="en-US" altLang="en-US" sz="4000" smtClean="0"/>
          </a:p>
        </p:txBody>
      </p:sp>
      <p:sp>
        <p:nvSpPr>
          <p:cNvPr id="56323" name="Rectangle 3"/>
          <p:cNvSpPr>
            <a:spLocks noGrp="1" noChangeArrowheads="1"/>
          </p:cNvSpPr>
          <p:nvPr>
            <p:ph idx="1"/>
          </p:nvPr>
        </p:nvSpPr>
        <p:spPr/>
        <p:txBody>
          <a:bodyPr/>
          <a:lstStyle/>
          <a:p>
            <a:pPr eaLnBrk="1" hangingPunct="1"/>
            <a:r>
              <a:rPr lang="en-US" altLang="en-US" sz="2400" smtClean="0"/>
              <a:t>FN1 – Contrary to the dissent’s suggestion, we </a:t>
            </a:r>
            <a:r>
              <a:rPr lang="en-US" altLang="en-US" sz="2400" b="1" i="1" u="sng" smtClean="0"/>
              <a:t>do not</a:t>
            </a:r>
            <a:r>
              <a:rPr lang="en-US" altLang="en-US" sz="2400" u="sng" smtClean="0"/>
              <a:t> </a:t>
            </a:r>
            <a:r>
              <a:rPr lang="en-US" altLang="en-US" sz="2400" b="1" i="1" u="sng" smtClean="0"/>
              <a:t>hold</a:t>
            </a:r>
            <a:r>
              <a:rPr lang="en-US" altLang="en-US" sz="2400" b="1" i="1" smtClean="0"/>
              <a:t> </a:t>
            </a:r>
            <a:r>
              <a:rPr lang="en-US" altLang="en-US" sz="2400" smtClean="0"/>
              <a:t>(emphasis added) that anyone whose testimony may be relevant in establishing the chain of custody, authenticity of the sample, or accuracy of the testing device must appear in person as part of the prosecution’s case.  </a:t>
            </a:r>
          </a:p>
          <a:p>
            <a:pPr eaLnBrk="1" hangingPunct="1"/>
            <a:endParaRPr lang="en-US" altLang="en-US" sz="2400" smtClean="0"/>
          </a:p>
          <a:p>
            <a:pPr eaLnBrk="1" hangingPunct="1"/>
            <a:r>
              <a:rPr lang="en-US" altLang="en-US" sz="2400" smtClean="0"/>
              <a:t>Additionally, documents prepared in the regular course of equipment maintenance may well qualify as nontestimonial records</a:t>
            </a:r>
          </a:p>
          <a:p>
            <a:pPr eaLnBrk="1" hangingPunct="1">
              <a:buFontTx/>
              <a:buNone/>
            </a:pPr>
            <a:endParaRPr lang="en-US" altLang="en-US" sz="24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381000"/>
            <a:ext cx="6553200" cy="784830"/>
          </a:xfrm>
          <a:prstGeom prst="rect">
            <a:avLst/>
          </a:prstGeom>
          <a:noFill/>
        </p:spPr>
        <p:txBody>
          <a:bodyPr wrap="square" rtlCol="0">
            <a:spAutoFit/>
          </a:bodyPr>
          <a:lstStyle/>
          <a:p>
            <a:r>
              <a:rPr lang="en-US" sz="4500" dirty="0" smtClean="0"/>
              <a:t>What about DUI cases?</a:t>
            </a:r>
            <a:endParaRPr lang="en-US" sz="4500" dirty="0"/>
          </a:p>
        </p:txBody>
      </p:sp>
    </p:spTree>
    <p:extLst>
      <p:ext uri="{BB962C8B-B14F-4D97-AF65-F5344CB8AC3E}">
        <p14:creationId xmlns:p14="http://schemas.microsoft.com/office/powerpoint/2010/main" val="1786907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49" y="1676400"/>
            <a:ext cx="9189243" cy="5181600"/>
          </a:xfrm>
          <a:prstGeom prst="rect">
            <a:avLst/>
          </a:prstGeom>
        </p:spPr>
      </p:pic>
      <p:sp>
        <p:nvSpPr>
          <p:cNvPr id="3" name="TextBox 2"/>
          <p:cNvSpPr txBox="1"/>
          <p:nvPr/>
        </p:nvSpPr>
        <p:spPr>
          <a:xfrm>
            <a:off x="1524000" y="381000"/>
            <a:ext cx="6934200" cy="861774"/>
          </a:xfrm>
          <a:prstGeom prst="rect">
            <a:avLst/>
          </a:prstGeom>
          <a:noFill/>
        </p:spPr>
        <p:txBody>
          <a:bodyPr wrap="square" rtlCol="0">
            <a:spAutoFit/>
          </a:bodyPr>
          <a:lstStyle/>
          <a:p>
            <a:r>
              <a:rPr lang="en-US" sz="5000" dirty="0" smtClean="0"/>
              <a:t>Prepared for battle</a:t>
            </a:r>
            <a:endParaRPr lang="en-US" sz="5000" dirty="0"/>
          </a:p>
        </p:txBody>
      </p:sp>
    </p:spTree>
    <p:extLst>
      <p:ext uri="{BB962C8B-B14F-4D97-AF65-F5344CB8AC3E}">
        <p14:creationId xmlns:p14="http://schemas.microsoft.com/office/powerpoint/2010/main" val="36520680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idx="4294967295"/>
          </p:nvPr>
        </p:nvSpPr>
        <p:spPr>
          <a:xfrm>
            <a:off x="0" y="228600"/>
            <a:ext cx="8229600" cy="1143000"/>
          </a:xfrm>
        </p:spPr>
        <p:txBody>
          <a:bodyPr>
            <a:normAutofit/>
          </a:bodyPr>
          <a:lstStyle/>
          <a:p>
            <a:pPr algn="ctr" eaLnBrk="1" hangingPunct="1">
              <a:defRPr/>
            </a:pPr>
            <a:r>
              <a:rPr lang="en-US" altLang="en-US" sz="4000" u="sng" dirty="0" smtClean="0"/>
              <a:t>Factual scenario</a:t>
            </a:r>
            <a:endParaRPr lang="en-US" altLang="en-US" sz="4000" dirty="0" smtClean="0"/>
          </a:p>
        </p:txBody>
      </p:sp>
      <p:sp>
        <p:nvSpPr>
          <p:cNvPr id="57347" name="Rectangle 3"/>
          <p:cNvSpPr>
            <a:spLocks noGrp="1" noChangeArrowheads="1"/>
          </p:cNvSpPr>
          <p:nvPr>
            <p:ph type="body" idx="4294967295"/>
          </p:nvPr>
        </p:nvSpPr>
        <p:spPr>
          <a:xfrm>
            <a:off x="457200" y="1676400"/>
            <a:ext cx="8229600" cy="4648200"/>
          </a:xfrm>
        </p:spPr>
        <p:txBody>
          <a:bodyPr>
            <a:normAutofit lnSpcReduction="10000"/>
          </a:bodyPr>
          <a:lstStyle/>
          <a:p>
            <a:pPr eaLnBrk="1" hangingPunct="1">
              <a:lnSpc>
                <a:spcPct val="90000"/>
              </a:lnSpc>
            </a:pPr>
            <a:r>
              <a:rPr lang="en-US" altLang="en-US" dirty="0" smtClean="0"/>
              <a:t>Defendant on trial for DUI resulting in harm</a:t>
            </a:r>
          </a:p>
          <a:p>
            <a:pPr eaLnBrk="1" hangingPunct="1">
              <a:lnSpc>
                <a:spcPct val="90000"/>
              </a:lnSpc>
            </a:pPr>
            <a:endParaRPr lang="en-US" altLang="en-US" dirty="0" smtClean="0"/>
          </a:p>
          <a:p>
            <a:pPr eaLnBrk="1" hangingPunct="1">
              <a:lnSpc>
                <a:spcPct val="90000"/>
              </a:lnSpc>
            </a:pPr>
            <a:r>
              <a:rPr lang="en-US" altLang="en-US" dirty="0" smtClean="0"/>
              <a:t>The forensic analyst did not testify because he was on unpaid administrative leave.</a:t>
            </a:r>
          </a:p>
          <a:p>
            <a:pPr marL="0" indent="0" eaLnBrk="1" hangingPunct="1">
              <a:lnSpc>
                <a:spcPct val="90000"/>
              </a:lnSpc>
              <a:buNone/>
            </a:pPr>
            <a:endParaRPr lang="en-US" altLang="en-US" dirty="0" smtClean="0"/>
          </a:p>
          <a:p>
            <a:pPr eaLnBrk="1" hangingPunct="1">
              <a:lnSpc>
                <a:spcPct val="90000"/>
              </a:lnSpc>
            </a:pPr>
            <a:r>
              <a:rPr lang="en-US" altLang="en-US" dirty="0" smtClean="0"/>
              <a:t>Trial court allowed prosecution to introduce forensic lab report containing defendant’s blood alcohol concentration by calling a separate forensic analyst on grounds this was a business record.  The separate forensic analyst had no independent opinion concerning the report.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0" y="228600"/>
            <a:ext cx="8229600" cy="1143000"/>
          </a:xfrm>
        </p:spPr>
        <p:txBody>
          <a:bodyPr>
            <a:normAutofit fontScale="90000"/>
          </a:bodyPr>
          <a:lstStyle/>
          <a:p>
            <a:pPr>
              <a:defRPr/>
            </a:pPr>
            <a:r>
              <a:rPr lang="en-US" u="sng" kern="0" dirty="0" err="1"/>
              <a:t>Bullcoming</a:t>
            </a:r>
            <a:r>
              <a:rPr lang="en-US" u="sng" kern="0" dirty="0"/>
              <a:t> v. New </a:t>
            </a:r>
            <a:r>
              <a:rPr lang="en-US" u="sng" kern="0" dirty="0" smtClean="0"/>
              <a:t>Mexico, </a:t>
            </a:r>
            <a:r>
              <a:rPr lang="en-US" altLang="en-US" dirty="0"/>
              <a:t>131 S. Ct. 2705 (2011)</a:t>
            </a:r>
            <a:endParaRPr lang="en-US" u="sng" kern="0" dirty="0"/>
          </a:p>
        </p:txBody>
      </p:sp>
      <p:sp>
        <p:nvSpPr>
          <p:cNvPr id="58371" name="Rectangle 3"/>
          <p:cNvSpPr>
            <a:spLocks noGrp="1" noChangeArrowheads="1"/>
          </p:cNvSpPr>
          <p:nvPr>
            <p:ph type="body" idx="4294967295"/>
          </p:nvPr>
        </p:nvSpPr>
        <p:spPr>
          <a:xfrm>
            <a:off x="304800" y="2151529"/>
            <a:ext cx="8458200" cy="4495800"/>
          </a:xfrm>
        </p:spPr>
        <p:txBody>
          <a:bodyPr/>
          <a:lstStyle/>
          <a:p>
            <a:pPr eaLnBrk="1" hangingPunct="1"/>
            <a:r>
              <a:rPr lang="en-US" altLang="en-US" dirty="0" smtClean="0"/>
              <a:t>Forensic laboratory report is testimonial </a:t>
            </a:r>
          </a:p>
          <a:p>
            <a:pPr eaLnBrk="1" hangingPunct="1">
              <a:buFontTx/>
              <a:buNone/>
            </a:pPr>
            <a:endParaRPr lang="en-US" altLang="en-US" dirty="0" smtClean="0"/>
          </a:p>
          <a:p>
            <a:pPr eaLnBrk="1" hangingPunct="1"/>
            <a:endParaRPr lang="en-US" altLang="en-US" dirty="0" smtClean="0"/>
          </a:p>
          <a:p>
            <a:pPr eaLnBrk="1" hangingPunct="1"/>
            <a:r>
              <a:rPr lang="en-US" altLang="en-US" dirty="0" smtClean="0"/>
              <a:t>Confrontation Clause does not allow for admission of the testimonial forensic report because it contains statements created for the purposes of prosecution</a:t>
            </a:r>
          </a:p>
          <a:p>
            <a:pPr eaLnBrk="1" hangingPunct="1"/>
            <a:endParaRPr lang="en-US" altLang="en-US" dirty="0"/>
          </a:p>
          <a:p>
            <a:pPr marL="0" indent="0" eaLnBrk="1" hangingPunct="1">
              <a:buNone/>
            </a:pPr>
            <a:endParaRPr lang="en-US" altLang="en-US" dirty="0" smtClean="0"/>
          </a:p>
          <a:p>
            <a:pPr eaLnBrk="1" hangingPunct="1">
              <a:buFontTx/>
              <a:buNone/>
            </a:pPr>
            <a:endParaRPr lang="en-US" altLang="en-US" dirty="0" smtClean="0"/>
          </a:p>
        </p:txBody>
      </p:sp>
      <p:pic>
        <p:nvPicPr>
          <p:cNvPr id="2" name="Picture 1"/>
          <p:cNvPicPr>
            <a:picLocks noChangeAspect="1"/>
          </p:cNvPicPr>
          <p:nvPr/>
        </p:nvPicPr>
        <p:blipFill>
          <a:blip r:embed="rId2"/>
          <a:stretch>
            <a:fillRect/>
          </a:stretch>
        </p:blipFill>
        <p:spPr>
          <a:xfrm>
            <a:off x="7162800" y="990600"/>
            <a:ext cx="1752600" cy="2646083"/>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a:xfrm>
            <a:off x="304800" y="304800"/>
            <a:ext cx="8229600" cy="1143000"/>
          </a:xfrm>
        </p:spPr>
        <p:txBody>
          <a:bodyPr>
            <a:normAutofit/>
          </a:bodyPr>
          <a:lstStyle/>
          <a:p>
            <a:pPr eaLnBrk="1" hangingPunct="1">
              <a:defRPr/>
            </a:pPr>
            <a:r>
              <a:rPr lang="en-US" altLang="en-US" sz="4000" dirty="0" smtClean="0"/>
              <a:t>Factual scenario following </a:t>
            </a:r>
            <a:r>
              <a:rPr lang="en-US" altLang="en-US" sz="4000" u="sng" dirty="0" err="1" smtClean="0"/>
              <a:t>Bullcoming</a:t>
            </a:r>
            <a:endParaRPr lang="en-US" altLang="en-US" sz="4000" dirty="0" smtClean="0"/>
          </a:p>
        </p:txBody>
      </p:sp>
      <p:sp>
        <p:nvSpPr>
          <p:cNvPr id="58371" name="Rectangle 3"/>
          <p:cNvSpPr>
            <a:spLocks noGrp="1" noChangeArrowheads="1"/>
          </p:cNvSpPr>
          <p:nvPr>
            <p:ph type="body" idx="4294967295"/>
          </p:nvPr>
        </p:nvSpPr>
        <p:spPr>
          <a:xfrm>
            <a:off x="533400" y="1676400"/>
            <a:ext cx="8229600" cy="4724400"/>
          </a:xfrm>
        </p:spPr>
        <p:txBody>
          <a:bodyPr>
            <a:normAutofit fontScale="92500" lnSpcReduction="10000"/>
          </a:bodyPr>
          <a:lstStyle/>
          <a:p>
            <a:pPr eaLnBrk="1" hangingPunct="1">
              <a:lnSpc>
                <a:spcPct val="90000"/>
              </a:lnSpc>
              <a:defRPr/>
            </a:pPr>
            <a:r>
              <a:rPr lang="en-US" altLang="en-US" sz="2400" dirty="0" smtClean="0"/>
              <a:t>Victim sexually assaulted by a stranger</a:t>
            </a:r>
          </a:p>
          <a:p>
            <a:pPr eaLnBrk="1" hangingPunct="1">
              <a:lnSpc>
                <a:spcPct val="90000"/>
              </a:lnSpc>
              <a:defRPr/>
            </a:pPr>
            <a:endParaRPr lang="en-US" altLang="en-US" sz="2400" dirty="0"/>
          </a:p>
          <a:p>
            <a:pPr eaLnBrk="1" hangingPunct="1">
              <a:lnSpc>
                <a:spcPct val="90000"/>
              </a:lnSpc>
              <a:defRPr/>
            </a:pPr>
            <a:r>
              <a:rPr lang="en-US" altLang="en-US" sz="2400" dirty="0" smtClean="0"/>
              <a:t>Vaginal swab from victim was sent to a private lab to develop an unknown DNA profile.  </a:t>
            </a:r>
          </a:p>
          <a:p>
            <a:pPr marL="0" indent="0" eaLnBrk="1" hangingPunct="1">
              <a:lnSpc>
                <a:spcPct val="90000"/>
              </a:lnSpc>
              <a:buFontTx/>
              <a:buNone/>
              <a:defRPr/>
            </a:pPr>
            <a:endParaRPr lang="en-US" altLang="en-US" sz="2400" dirty="0"/>
          </a:p>
          <a:p>
            <a:pPr eaLnBrk="1" hangingPunct="1">
              <a:lnSpc>
                <a:spcPct val="90000"/>
              </a:lnSpc>
              <a:defRPr/>
            </a:pPr>
            <a:r>
              <a:rPr lang="en-US" altLang="en-US" sz="2400" dirty="0" smtClean="0"/>
              <a:t>Illinois police lab compared the developed DNA profile from the private lab and compared it to its own database.  The profile matched the Defendant.</a:t>
            </a:r>
          </a:p>
          <a:p>
            <a:pPr eaLnBrk="1" hangingPunct="1">
              <a:lnSpc>
                <a:spcPct val="90000"/>
              </a:lnSpc>
              <a:defRPr/>
            </a:pPr>
            <a:endParaRPr lang="en-US" altLang="en-US" sz="2400" dirty="0"/>
          </a:p>
          <a:p>
            <a:pPr eaLnBrk="1" hangingPunct="1">
              <a:lnSpc>
                <a:spcPct val="90000"/>
              </a:lnSpc>
              <a:defRPr/>
            </a:pPr>
            <a:r>
              <a:rPr lang="en-US" altLang="en-US" sz="2400" dirty="0" smtClean="0"/>
              <a:t>The Illinois examiner testified that the profiles matched.</a:t>
            </a:r>
          </a:p>
          <a:p>
            <a:pPr eaLnBrk="1" hangingPunct="1">
              <a:lnSpc>
                <a:spcPct val="90000"/>
              </a:lnSpc>
              <a:defRPr/>
            </a:pPr>
            <a:endParaRPr lang="en-US" altLang="en-US" sz="2400" dirty="0"/>
          </a:p>
          <a:p>
            <a:pPr eaLnBrk="1" hangingPunct="1">
              <a:lnSpc>
                <a:spcPct val="90000"/>
              </a:lnSpc>
              <a:defRPr/>
            </a:pPr>
            <a:r>
              <a:rPr lang="en-US" altLang="en-US" sz="2400" dirty="0" smtClean="0"/>
              <a:t>Can the Illinois examiner testify about the findings of the private lab?</a:t>
            </a:r>
          </a:p>
          <a:p>
            <a:pPr eaLnBrk="1" hangingPunct="1">
              <a:lnSpc>
                <a:spcPct val="90000"/>
              </a:lnSpc>
              <a:defRPr/>
            </a:pPr>
            <a:endParaRPr lang="en-US" altLang="en-US" sz="24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ight Arrow 4"/>
          <p:cNvSpPr>
            <a:spLocks noChangeArrowheads="1"/>
          </p:cNvSpPr>
          <p:nvPr/>
        </p:nvSpPr>
        <p:spPr bwMode="auto">
          <a:xfrm>
            <a:off x="2133600" y="609600"/>
            <a:ext cx="1524000" cy="6096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1800"/>
              <a:t>S.A. exam </a:t>
            </a:r>
          </a:p>
        </p:txBody>
      </p:sp>
      <p:sp>
        <p:nvSpPr>
          <p:cNvPr id="71683" name="Rectangle 5"/>
          <p:cNvSpPr>
            <a:spLocks noChangeArrowheads="1"/>
          </p:cNvSpPr>
          <p:nvPr/>
        </p:nvSpPr>
        <p:spPr bwMode="auto">
          <a:xfrm>
            <a:off x="3810000" y="381000"/>
            <a:ext cx="1600200" cy="1219200"/>
          </a:xfrm>
          <a:prstGeom prst="rect">
            <a:avLst/>
          </a:prstGeom>
          <a:solidFill>
            <a:schemeClr val="accent1"/>
          </a:solidFill>
          <a:ln w="9525" algn="ctr">
            <a:solidFill>
              <a:schemeClr val="tx1"/>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1800"/>
              <a:t>Biologist A confirms that sample has semen</a:t>
            </a:r>
          </a:p>
        </p:txBody>
      </p:sp>
      <p:sp>
        <p:nvSpPr>
          <p:cNvPr id="71684" name="Rectangle 6"/>
          <p:cNvSpPr>
            <a:spLocks noChangeArrowheads="1"/>
          </p:cNvSpPr>
          <p:nvPr/>
        </p:nvSpPr>
        <p:spPr bwMode="auto">
          <a:xfrm>
            <a:off x="457200" y="381000"/>
            <a:ext cx="1447800" cy="1143000"/>
          </a:xfrm>
          <a:prstGeom prst="rect">
            <a:avLst/>
          </a:prstGeom>
          <a:solidFill>
            <a:schemeClr val="accent1"/>
          </a:solidFill>
          <a:ln w="9525" algn="ctr">
            <a:solidFill>
              <a:schemeClr val="tx1"/>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1800"/>
              <a:t>Victim Sexually Assaulted </a:t>
            </a:r>
          </a:p>
        </p:txBody>
      </p:sp>
      <p:sp>
        <p:nvSpPr>
          <p:cNvPr id="71685" name="Right Arrow 9"/>
          <p:cNvSpPr>
            <a:spLocks noChangeArrowheads="1"/>
          </p:cNvSpPr>
          <p:nvPr/>
        </p:nvSpPr>
        <p:spPr bwMode="auto">
          <a:xfrm>
            <a:off x="5562600" y="685800"/>
            <a:ext cx="1828800" cy="6858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1800"/>
              <a:t>Seals sample</a:t>
            </a:r>
          </a:p>
        </p:txBody>
      </p:sp>
      <p:sp>
        <p:nvSpPr>
          <p:cNvPr id="71686" name="Rectangle 10"/>
          <p:cNvSpPr>
            <a:spLocks noChangeArrowheads="1"/>
          </p:cNvSpPr>
          <p:nvPr/>
        </p:nvSpPr>
        <p:spPr bwMode="auto">
          <a:xfrm>
            <a:off x="7467600" y="381000"/>
            <a:ext cx="1447800" cy="1219200"/>
          </a:xfrm>
          <a:prstGeom prst="rect">
            <a:avLst/>
          </a:prstGeom>
          <a:solidFill>
            <a:schemeClr val="accent1"/>
          </a:solidFill>
          <a:ln w="9525" algn="ctr">
            <a:solidFill>
              <a:schemeClr val="tx1"/>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1800"/>
              <a:t>Sample kept in a freezer</a:t>
            </a:r>
          </a:p>
        </p:txBody>
      </p:sp>
      <p:sp>
        <p:nvSpPr>
          <p:cNvPr id="71687" name="Rectangle 11"/>
          <p:cNvSpPr>
            <a:spLocks noChangeArrowheads="1"/>
          </p:cNvSpPr>
          <p:nvPr/>
        </p:nvSpPr>
        <p:spPr bwMode="auto">
          <a:xfrm>
            <a:off x="304800" y="2057400"/>
            <a:ext cx="1600200" cy="1143000"/>
          </a:xfrm>
          <a:prstGeom prst="rect">
            <a:avLst/>
          </a:prstGeom>
          <a:solidFill>
            <a:srgbClr val="FF0000"/>
          </a:solidFill>
          <a:ln w="9525" algn="ctr">
            <a:solidFill>
              <a:schemeClr val="tx1"/>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1800"/>
              <a:t>Suspect arrested on unrelated charge</a:t>
            </a:r>
          </a:p>
        </p:txBody>
      </p:sp>
      <p:sp>
        <p:nvSpPr>
          <p:cNvPr id="71688" name="Right Arrow 12"/>
          <p:cNvSpPr>
            <a:spLocks noChangeArrowheads="1"/>
          </p:cNvSpPr>
          <p:nvPr/>
        </p:nvSpPr>
        <p:spPr bwMode="auto">
          <a:xfrm>
            <a:off x="2057400" y="2286000"/>
            <a:ext cx="1524000" cy="609600"/>
          </a:xfrm>
          <a:prstGeom prst="rightArrow">
            <a:avLst>
              <a:gd name="adj1" fmla="val 50000"/>
              <a:gd name="adj2" fmla="val 50000"/>
            </a:avLst>
          </a:prstGeom>
          <a:solidFill>
            <a:srgbClr val="FF0000"/>
          </a:solidFill>
          <a:ln w="9525" algn="ctr">
            <a:solidFill>
              <a:schemeClr val="tx1"/>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1800"/>
              <a:t>DNA taken</a:t>
            </a:r>
          </a:p>
        </p:txBody>
      </p:sp>
      <p:sp>
        <p:nvSpPr>
          <p:cNvPr id="71689" name="Rectangle 13"/>
          <p:cNvSpPr>
            <a:spLocks noChangeArrowheads="1"/>
          </p:cNvSpPr>
          <p:nvPr/>
        </p:nvSpPr>
        <p:spPr bwMode="auto">
          <a:xfrm>
            <a:off x="3810000" y="2057400"/>
            <a:ext cx="1600200" cy="1219200"/>
          </a:xfrm>
          <a:prstGeom prst="rect">
            <a:avLst/>
          </a:prstGeom>
          <a:solidFill>
            <a:srgbClr val="FF0000"/>
          </a:solidFill>
          <a:ln w="9525" algn="ctr">
            <a:solidFill>
              <a:schemeClr val="tx1"/>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1800"/>
              <a:t>Forensic Scientist K extracted DNA profile</a:t>
            </a:r>
          </a:p>
        </p:txBody>
      </p:sp>
      <p:sp>
        <p:nvSpPr>
          <p:cNvPr id="71690" name="Right Arrow 14"/>
          <p:cNvSpPr>
            <a:spLocks noChangeArrowheads="1"/>
          </p:cNvSpPr>
          <p:nvPr/>
        </p:nvSpPr>
        <p:spPr bwMode="auto">
          <a:xfrm>
            <a:off x="5562600" y="2286000"/>
            <a:ext cx="1828800" cy="685800"/>
          </a:xfrm>
          <a:prstGeom prst="rightArrow">
            <a:avLst>
              <a:gd name="adj1" fmla="val 50000"/>
              <a:gd name="adj2" fmla="val 50000"/>
            </a:avLst>
          </a:prstGeom>
          <a:solidFill>
            <a:srgbClr val="FF0000"/>
          </a:solidFill>
          <a:ln w="9525" algn="ctr">
            <a:solidFill>
              <a:schemeClr val="tx1"/>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1800"/>
              <a:t>Input</a:t>
            </a:r>
          </a:p>
        </p:txBody>
      </p:sp>
      <p:sp>
        <p:nvSpPr>
          <p:cNvPr id="71691" name="Rectangle 15"/>
          <p:cNvSpPr>
            <a:spLocks noChangeArrowheads="1"/>
          </p:cNvSpPr>
          <p:nvPr/>
        </p:nvSpPr>
        <p:spPr bwMode="auto">
          <a:xfrm>
            <a:off x="7467600" y="1981200"/>
            <a:ext cx="1447800" cy="1143000"/>
          </a:xfrm>
          <a:prstGeom prst="rect">
            <a:avLst/>
          </a:prstGeom>
          <a:solidFill>
            <a:srgbClr val="FF0000"/>
          </a:solidFill>
          <a:ln w="9525" algn="ctr">
            <a:solidFill>
              <a:schemeClr val="tx1"/>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1800"/>
              <a:t>Suspect DNA in crime database</a:t>
            </a:r>
          </a:p>
        </p:txBody>
      </p:sp>
      <p:sp>
        <p:nvSpPr>
          <p:cNvPr id="71692" name="Rectangle 16"/>
          <p:cNvSpPr>
            <a:spLocks noChangeArrowheads="1"/>
          </p:cNvSpPr>
          <p:nvPr/>
        </p:nvSpPr>
        <p:spPr bwMode="auto">
          <a:xfrm>
            <a:off x="228600" y="3810000"/>
            <a:ext cx="1600200" cy="1676400"/>
          </a:xfrm>
          <a:prstGeom prst="rect">
            <a:avLst/>
          </a:prstGeom>
          <a:solidFill>
            <a:srgbClr val="00B050"/>
          </a:solidFill>
          <a:ln w="9525" algn="ctr">
            <a:solidFill>
              <a:schemeClr val="tx1"/>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1800"/>
              <a:t>Victim’s sample tested for DNA by independent lab</a:t>
            </a:r>
          </a:p>
        </p:txBody>
      </p:sp>
      <p:sp>
        <p:nvSpPr>
          <p:cNvPr id="71693" name="Right Arrow 17"/>
          <p:cNvSpPr>
            <a:spLocks noChangeArrowheads="1"/>
          </p:cNvSpPr>
          <p:nvPr/>
        </p:nvSpPr>
        <p:spPr bwMode="auto">
          <a:xfrm>
            <a:off x="1981200" y="4267200"/>
            <a:ext cx="1524000" cy="609600"/>
          </a:xfrm>
          <a:prstGeom prst="rightArrow">
            <a:avLst>
              <a:gd name="adj1" fmla="val 50000"/>
              <a:gd name="adj2" fmla="val 50000"/>
            </a:avLst>
          </a:prstGeom>
          <a:solidFill>
            <a:srgbClr val="00B050"/>
          </a:solidFill>
          <a:ln w="9525" algn="ctr">
            <a:solidFill>
              <a:schemeClr val="tx1"/>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1800"/>
              <a:t>DNA found</a:t>
            </a:r>
          </a:p>
        </p:txBody>
      </p:sp>
      <p:sp>
        <p:nvSpPr>
          <p:cNvPr id="71694" name="Rectangle 18"/>
          <p:cNvSpPr>
            <a:spLocks noChangeArrowheads="1"/>
          </p:cNvSpPr>
          <p:nvPr/>
        </p:nvSpPr>
        <p:spPr bwMode="auto">
          <a:xfrm>
            <a:off x="3810000" y="3810000"/>
            <a:ext cx="1524000" cy="1600200"/>
          </a:xfrm>
          <a:prstGeom prst="rect">
            <a:avLst/>
          </a:prstGeom>
          <a:solidFill>
            <a:srgbClr val="00B050"/>
          </a:solidFill>
          <a:ln w="9525" algn="ctr">
            <a:solidFill>
              <a:schemeClr val="tx1"/>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1800"/>
              <a:t>Crime lab given results and input into crime database</a:t>
            </a:r>
          </a:p>
        </p:txBody>
      </p:sp>
      <p:sp>
        <p:nvSpPr>
          <p:cNvPr id="71695" name="Right Arrow 19"/>
          <p:cNvSpPr>
            <a:spLocks noChangeArrowheads="1"/>
          </p:cNvSpPr>
          <p:nvPr/>
        </p:nvSpPr>
        <p:spPr bwMode="auto">
          <a:xfrm>
            <a:off x="5562600" y="4343400"/>
            <a:ext cx="1752600" cy="533400"/>
          </a:xfrm>
          <a:prstGeom prst="rightArrow">
            <a:avLst>
              <a:gd name="adj1" fmla="val 50000"/>
              <a:gd name="adj2" fmla="val 50001"/>
            </a:avLst>
          </a:prstGeom>
          <a:solidFill>
            <a:srgbClr val="00B050"/>
          </a:solidFill>
          <a:ln w="9525" algn="ctr">
            <a:solidFill>
              <a:schemeClr val="tx1"/>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1800"/>
              <a:t>Match made</a:t>
            </a:r>
          </a:p>
        </p:txBody>
      </p:sp>
      <p:sp>
        <p:nvSpPr>
          <p:cNvPr id="71696" name="Rectangle 20"/>
          <p:cNvSpPr>
            <a:spLocks noChangeArrowheads="1"/>
          </p:cNvSpPr>
          <p:nvPr/>
        </p:nvSpPr>
        <p:spPr bwMode="auto">
          <a:xfrm>
            <a:off x="7467600" y="3810000"/>
            <a:ext cx="1447800" cy="2057400"/>
          </a:xfrm>
          <a:prstGeom prst="rect">
            <a:avLst/>
          </a:prstGeom>
          <a:solidFill>
            <a:srgbClr val="00B050"/>
          </a:solidFill>
          <a:ln w="9525" algn="ctr">
            <a:solidFill>
              <a:schemeClr val="tx1"/>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1800"/>
              <a:t>DNA found on victim matches suspect’s DNA in crime database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a:xfrm>
            <a:off x="304800" y="304800"/>
            <a:ext cx="8229600" cy="1143000"/>
          </a:xfrm>
        </p:spPr>
        <p:txBody>
          <a:bodyPr>
            <a:normAutofit fontScale="90000"/>
          </a:bodyPr>
          <a:lstStyle/>
          <a:p>
            <a:pPr eaLnBrk="1" hangingPunct="1">
              <a:defRPr/>
            </a:pPr>
            <a:r>
              <a:rPr lang="en-US" altLang="en-US" sz="4000" u="sng" dirty="0" smtClean="0"/>
              <a:t>Williams v. Illinois</a:t>
            </a:r>
            <a:r>
              <a:rPr lang="en-US" altLang="en-US" sz="4000" dirty="0" smtClean="0"/>
              <a:t>, 132 S. Ct. 2221 (2012)</a:t>
            </a:r>
            <a:endParaRPr lang="en-US" altLang="en-US" sz="4000" u="sng" dirty="0" smtClean="0"/>
          </a:p>
        </p:txBody>
      </p:sp>
      <p:sp>
        <p:nvSpPr>
          <p:cNvPr id="58371" name="Rectangle 3"/>
          <p:cNvSpPr>
            <a:spLocks noGrp="1" noChangeArrowheads="1"/>
          </p:cNvSpPr>
          <p:nvPr>
            <p:ph type="body" idx="4294967295"/>
          </p:nvPr>
        </p:nvSpPr>
        <p:spPr>
          <a:xfrm>
            <a:off x="533400" y="1676400"/>
            <a:ext cx="8229600" cy="4724400"/>
          </a:xfrm>
        </p:spPr>
        <p:txBody>
          <a:bodyPr>
            <a:normAutofit lnSpcReduction="10000"/>
          </a:bodyPr>
          <a:lstStyle/>
          <a:p>
            <a:pPr>
              <a:defRPr/>
            </a:pPr>
            <a:r>
              <a:rPr lang="en-US" altLang="en-US" sz="2400" dirty="0"/>
              <a:t>Question presented: The constitutionality of allowing an expert witness to discuss others’ testimonial statements if those statements are not themselves admitted as evidence</a:t>
            </a:r>
          </a:p>
          <a:p>
            <a:pPr marL="0" indent="0" eaLnBrk="1" hangingPunct="1">
              <a:lnSpc>
                <a:spcPct val="90000"/>
              </a:lnSpc>
              <a:buNone/>
              <a:defRPr/>
            </a:pPr>
            <a:endParaRPr lang="en-US" altLang="en-US" sz="2400" dirty="0"/>
          </a:p>
          <a:p>
            <a:pPr>
              <a:defRPr/>
            </a:pPr>
            <a:r>
              <a:rPr lang="en-US" altLang="en-US" sz="2400" dirty="0" smtClean="0"/>
              <a:t>Court distinguished its ruling in </a:t>
            </a:r>
            <a:r>
              <a:rPr lang="en-US" altLang="en-US" sz="2400" u="sng" dirty="0" err="1" smtClean="0"/>
              <a:t>Bullcoming</a:t>
            </a:r>
            <a:r>
              <a:rPr lang="en-US" altLang="en-US" sz="2400" dirty="0" smtClean="0"/>
              <a:t>. </a:t>
            </a:r>
            <a:r>
              <a:rPr lang="en-US" altLang="en-US" sz="2400" dirty="0"/>
              <a:t>Expert testimony relying upon another’s testimonial statements do not violate the Confrontation Clause.  </a:t>
            </a:r>
            <a:endParaRPr lang="en-US" altLang="en-US" sz="2400" dirty="0" smtClean="0"/>
          </a:p>
          <a:p>
            <a:pPr>
              <a:defRPr/>
            </a:pPr>
            <a:endParaRPr lang="en-US" altLang="en-US" sz="2400" dirty="0"/>
          </a:p>
          <a:p>
            <a:pPr>
              <a:defRPr/>
            </a:pPr>
            <a:r>
              <a:rPr lang="en-US" altLang="en-US" sz="2400" dirty="0" smtClean="0"/>
              <a:t>Also held that in this case, the report generated by the lab itself wasn’t testimonial because its primary purpose was trying to identify an unknown perpetrator.  Information contained in the lab report also would not be information for proving the truth of the matter asserted.</a:t>
            </a:r>
            <a:endParaRPr lang="en-US" altLang="en-US" sz="2400" dirty="0"/>
          </a:p>
          <a:p>
            <a:pPr>
              <a:defRPr/>
            </a:pPr>
            <a:endParaRPr lang="en-US" altLang="en-US" sz="2400" dirty="0"/>
          </a:p>
          <a:p>
            <a:pPr eaLnBrk="1" hangingPunct="1">
              <a:lnSpc>
                <a:spcPct val="90000"/>
              </a:lnSpc>
              <a:defRPr/>
            </a:pPr>
            <a:endParaRPr lang="en-US" altLang="en-US" sz="2400" dirty="0" smtClean="0"/>
          </a:p>
          <a:p>
            <a:pPr eaLnBrk="1" hangingPunct="1">
              <a:lnSpc>
                <a:spcPct val="90000"/>
              </a:lnSpc>
              <a:defRPr/>
            </a:pPr>
            <a:endParaRPr lang="en-US" altLang="en-US" sz="2400" dirty="0"/>
          </a:p>
          <a:p>
            <a:pPr eaLnBrk="1" hangingPunct="1">
              <a:lnSpc>
                <a:spcPct val="90000"/>
              </a:lnSpc>
              <a:defRPr/>
            </a:pPr>
            <a:endParaRPr lang="en-US" altLang="en-US" sz="2400" dirty="0" smtClean="0"/>
          </a:p>
          <a:p>
            <a:pPr eaLnBrk="1" hangingPunct="1">
              <a:lnSpc>
                <a:spcPct val="90000"/>
              </a:lnSpc>
              <a:defRPr/>
            </a:pPr>
            <a:endParaRPr lang="en-US" altLang="en-US" sz="2400" dirty="0"/>
          </a:p>
          <a:p>
            <a:pPr eaLnBrk="1" hangingPunct="1">
              <a:lnSpc>
                <a:spcPct val="90000"/>
              </a:lnSpc>
              <a:defRPr/>
            </a:pPr>
            <a:endParaRPr lang="en-US" altLang="en-US" sz="2400" dirty="0" smtClean="0"/>
          </a:p>
          <a:p>
            <a:pPr eaLnBrk="1" hangingPunct="1">
              <a:lnSpc>
                <a:spcPct val="90000"/>
              </a:lnSpc>
              <a:defRPr/>
            </a:pPr>
            <a:endParaRPr lang="en-US" altLang="en-US" sz="2400" dirty="0" smtClean="0"/>
          </a:p>
        </p:txBody>
      </p:sp>
    </p:spTree>
    <p:extLst>
      <p:ext uri="{BB962C8B-B14F-4D97-AF65-F5344CB8AC3E}">
        <p14:creationId xmlns:p14="http://schemas.microsoft.com/office/powerpoint/2010/main" val="28012921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0" y="228600"/>
            <a:ext cx="8229600" cy="1143000"/>
          </a:xfrm>
        </p:spPr>
        <p:txBody>
          <a:bodyPr>
            <a:normAutofit fontScale="90000"/>
          </a:bodyPr>
          <a:lstStyle/>
          <a:p>
            <a:pPr eaLnBrk="1" hangingPunct="1">
              <a:defRPr/>
            </a:pPr>
            <a:r>
              <a:rPr lang="en-US" sz="4000" kern="0"/>
              <a:t>Nevada and </a:t>
            </a:r>
            <a:r>
              <a:rPr lang="en-US" sz="4000" u="sng" kern="0"/>
              <a:t>Melendez-Diaz</a:t>
            </a:r>
            <a:r>
              <a:rPr lang="en-US" sz="4000" kern="0"/>
              <a:t/>
            </a:r>
            <a:br>
              <a:rPr lang="en-US" sz="4000" kern="0"/>
            </a:br>
            <a:endParaRPr lang="en-US" sz="4000" kern="0"/>
          </a:p>
        </p:txBody>
      </p:sp>
      <p:sp>
        <p:nvSpPr>
          <p:cNvPr id="30723" name="Rectangle 3"/>
          <p:cNvSpPr>
            <a:spLocks noGrp="1" noChangeArrowheads="1"/>
          </p:cNvSpPr>
          <p:nvPr>
            <p:ph type="body" idx="4294967295"/>
          </p:nvPr>
        </p:nvSpPr>
        <p:spPr>
          <a:xfrm>
            <a:off x="609600" y="1600200"/>
            <a:ext cx="8229600" cy="4495800"/>
          </a:xfrm>
        </p:spPr>
        <p:txBody>
          <a:bodyPr/>
          <a:lstStyle/>
          <a:p>
            <a:pPr eaLnBrk="1" hangingPunct="1">
              <a:defRPr/>
            </a:pPr>
            <a:r>
              <a:rPr lang="en-US" altLang="en-US" sz="2800" u="sng" dirty="0" smtClean="0">
                <a:effectLst>
                  <a:outerShdw blurRad="38100" dist="38100" dir="2700000" algn="tl">
                    <a:srgbClr val="000000"/>
                  </a:outerShdw>
                </a:effectLst>
              </a:rPr>
              <a:t>NV Polk v. State</a:t>
            </a:r>
            <a:r>
              <a:rPr lang="en-US" altLang="en-US" sz="2800" dirty="0" smtClean="0">
                <a:effectLst>
                  <a:outerShdw blurRad="38100" dist="38100" dir="2700000" algn="tl">
                    <a:srgbClr val="000000"/>
                  </a:outerShdw>
                </a:effectLst>
              </a:rPr>
              <a:t>, 233 P.3d 357 (2010)</a:t>
            </a:r>
          </a:p>
          <a:p>
            <a:pPr lvl="1" eaLnBrk="1" hangingPunct="1">
              <a:defRPr/>
            </a:pPr>
            <a:r>
              <a:rPr lang="en-US" altLang="en-US" sz="2400" dirty="0" smtClean="0">
                <a:effectLst>
                  <a:outerShdw blurRad="38100" dist="38100" dir="2700000" algn="tl">
                    <a:srgbClr val="000000"/>
                  </a:outerShdw>
                </a:effectLst>
              </a:rPr>
              <a:t>Affidavit of gunshot residue analyst were testimonial </a:t>
            </a:r>
          </a:p>
          <a:p>
            <a:pPr eaLnBrk="1" hangingPunct="1">
              <a:defRPr/>
            </a:pPr>
            <a:endParaRPr lang="en-US" altLang="en-US" sz="2800" u="sng" dirty="0" smtClean="0">
              <a:effectLst>
                <a:outerShdw blurRad="38100" dist="38100" dir="2700000" algn="tl">
                  <a:srgbClr val="000000"/>
                </a:outerShdw>
              </a:effectLst>
            </a:endParaRPr>
          </a:p>
          <a:p>
            <a:pPr eaLnBrk="1" hangingPunct="1">
              <a:defRPr/>
            </a:pPr>
            <a:r>
              <a:rPr lang="en-US" altLang="en-US" sz="2800" u="sng" dirty="0" smtClean="0">
                <a:effectLst>
                  <a:outerShdw blurRad="38100" dist="38100" dir="2700000" algn="tl">
                    <a:srgbClr val="000000"/>
                  </a:outerShdw>
                </a:effectLst>
              </a:rPr>
              <a:t>City of Las Vegas v. Walsh</a:t>
            </a:r>
            <a:r>
              <a:rPr lang="en-US" altLang="en-US" sz="2800" dirty="0" smtClean="0">
                <a:effectLst>
                  <a:outerShdw blurRad="38100" dist="38100" dir="2700000" algn="tl">
                    <a:srgbClr val="000000"/>
                  </a:outerShdw>
                </a:effectLst>
              </a:rPr>
              <a:t>, 120 Nev. 392 (2004)</a:t>
            </a:r>
            <a:endParaRPr lang="en-US" altLang="en-US" sz="2800" u="sng" dirty="0" smtClean="0">
              <a:effectLst>
                <a:outerShdw blurRad="38100" dist="38100" dir="2700000" algn="tl">
                  <a:srgbClr val="000000"/>
                </a:outerShdw>
              </a:effectLst>
            </a:endParaRPr>
          </a:p>
          <a:p>
            <a:pPr lvl="1" eaLnBrk="1" hangingPunct="1">
              <a:defRPr/>
            </a:pPr>
            <a:r>
              <a:rPr lang="en-US" altLang="en-US" sz="2400" dirty="0" smtClean="0">
                <a:effectLst>
                  <a:outerShdw blurRad="38100" dist="38100" dir="2700000" algn="tl">
                    <a:srgbClr val="000000"/>
                  </a:outerShdw>
                </a:effectLst>
              </a:rPr>
              <a:t>Nurse affidavit of how blood </a:t>
            </a:r>
            <a:r>
              <a:rPr lang="en-US" altLang="en-US" dirty="0" smtClean="0">
                <a:effectLst>
                  <a:outerShdw blurRad="38100" dist="38100" dir="2700000" algn="tl">
                    <a:srgbClr val="000000"/>
                  </a:outerShdw>
                </a:effectLst>
              </a:rPr>
              <a:t>draw was taken </a:t>
            </a:r>
            <a:r>
              <a:rPr lang="en-US" altLang="en-US" sz="2400" dirty="0" smtClean="0">
                <a:effectLst>
                  <a:outerShdw blurRad="38100" dist="38100" dir="2700000" algn="tl">
                    <a:srgbClr val="000000"/>
                  </a:outerShdw>
                </a:effectLst>
              </a:rPr>
              <a:t>is testimonial</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0" y="228600"/>
            <a:ext cx="8229600" cy="1143000"/>
          </a:xfrm>
        </p:spPr>
        <p:txBody>
          <a:bodyPr/>
          <a:lstStyle/>
          <a:p>
            <a:pPr eaLnBrk="1" hangingPunct="1">
              <a:defRPr/>
            </a:pPr>
            <a:endParaRPr lang="en-US" altLang="en-US" dirty="0" smtClean="0"/>
          </a:p>
        </p:txBody>
      </p:sp>
      <p:sp>
        <p:nvSpPr>
          <p:cNvPr id="65539" name="Rectangle 4"/>
          <p:cNvSpPr>
            <a:spLocks noGrp="1" noChangeArrowheads="1"/>
          </p:cNvSpPr>
          <p:nvPr>
            <p:ph type="body" idx="4294967295"/>
          </p:nvPr>
        </p:nvSpPr>
        <p:spPr>
          <a:xfrm>
            <a:off x="609600" y="1981200"/>
            <a:ext cx="8534400" cy="4114800"/>
          </a:xfrm>
        </p:spPr>
        <p:txBody>
          <a:bodyPr/>
          <a:lstStyle/>
          <a:p>
            <a:pPr eaLnBrk="1" hangingPunct="1">
              <a:lnSpc>
                <a:spcPct val="90000"/>
              </a:lnSpc>
              <a:buFontTx/>
              <a:buNone/>
            </a:pPr>
            <a:r>
              <a:rPr lang="en-US" altLang="en-US" sz="2400" dirty="0" smtClean="0">
                <a:solidFill>
                  <a:schemeClr val="folHlink"/>
                </a:solidFill>
              </a:rPr>
              <a:t>Scenario:</a:t>
            </a:r>
            <a:r>
              <a:rPr lang="en-US" altLang="en-US" sz="2400" dirty="0" smtClean="0"/>
              <a:t> Victim molested by defendant.  Victim discloses to her mom.  Victim undergoes sexual abuse exam by Nurse at the Child Advocacy Center.  During exam, victim asked about her medical history and the abuse she suffered.  A physical exam is also conducted on the victim.  The nurse writes a report with her findings.  Nurse is unavailable to testify so a doctor who was not present during the exam testifies for the nurse.  Doctor testifies to the nurse’s observations, findings, and statements of the victim.  The victim also testifies at trial.</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0" y="228600"/>
            <a:ext cx="8229600" cy="1143000"/>
          </a:xfrm>
        </p:spPr>
        <p:txBody>
          <a:bodyPr>
            <a:normAutofit fontScale="90000"/>
          </a:bodyPr>
          <a:lstStyle/>
          <a:p>
            <a:pPr eaLnBrk="1" hangingPunct="1">
              <a:defRPr/>
            </a:pPr>
            <a:r>
              <a:rPr lang="en-US" altLang="en-US" u="sng" smtClean="0"/>
              <a:t>Vega v. State</a:t>
            </a:r>
            <a:r>
              <a:rPr lang="en-US" altLang="en-US" smtClean="0"/>
              <a:t>, 236 P.3d 632</a:t>
            </a:r>
            <a:br>
              <a:rPr lang="en-US" altLang="en-US" smtClean="0"/>
            </a:br>
            <a:r>
              <a:rPr lang="en-US" altLang="en-US" smtClean="0"/>
              <a:t>(2010)</a:t>
            </a:r>
          </a:p>
        </p:txBody>
      </p:sp>
      <p:sp>
        <p:nvSpPr>
          <p:cNvPr id="66563" name="Rectangle 4"/>
          <p:cNvSpPr>
            <a:spLocks noChangeArrowheads="1"/>
          </p:cNvSpPr>
          <p:nvPr/>
        </p:nvSpPr>
        <p:spPr bwMode="auto">
          <a:xfrm>
            <a:off x="457200" y="1219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lnSpc>
                <a:spcPct val="80000"/>
              </a:lnSpc>
            </a:pPr>
            <a:endParaRPr lang="en-US" altLang="en-US" sz="2800"/>
          </a:p>
        </p:txBody>
      </p:sp>
      <p:sp>
        <p:nvSpPr>
          <p:cNvPr id="30725" name="Rectangle 5"/>
          <p:cNvSpPr>
            <a:spLocks noChangeArrowheads="1"/>
          </p:cNvSpPr>
          <p:nvPr/>
        </p:nvSpPr>
        <p:spPr bwMode="auto">
          <a:xfrm>
            <a:off x="457200" y="21336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lnSpc>
                <a:spcPct val="80000"/>
              </a:lnSpc>
            </a:pPr>
            <a:r>
              <a:rPr lang="en-US" altLang="en-US" sz="2800" dirty="0"/>
              <a:t>Court held it was error to allow Dr. to testify about the statements made by the victim in the original report, the questions that were asked by the nurse, and the nurse’s </a:t>
            </a:r>
            <a:r>
              <a:rPr lang="en-US" altLang="en-US" sz="2800" dirty="0" smtClean="0"/>
              <a:t>findings</a:t>
            </a:r>
          </a:p>
          <a:p>
            <a:pPr lvl="1" eaLnBrk="1" hangingPunct="1">
              <a:lnSpc>
                <a:spcPct val="80000"/>
              </a:lnSpc>
            </a:pPr>
            <a:r>
              <a:rPr lang="en-US" altLang="en-US" sz="2400" dirty="0" smtClean="0"/>
              <a:t>However, this result may be different now in light of </a:t>
            </a:r>
            <a:r>
              <a:rPr lang="en-US" altLang="en-US" sz="2400" u="sng" dirty="0" smtClean="0"/>
              <a:t>Williams v. Illinois</a:t>
            </a:r>
            <a:endParaRPr lang="en-US" altLang="en-US" sz="2400" u="sng" dirty="0"/>
          </a:p>
          <a:p>
            <a:pPr eaLnBrk="1" hangingPunct="1">
              <a:lnSpc>
                <a:spcPct val="80000"/>
              </a:lnSpc>
              <a:buFontTx/>
              <a:buNone/>
            </a:pPr>
            <a:endParaRPr lang="en-US" altLang="en-US" sz="2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4294967295"/>
          </p:nvPr>
        </p:nvSpPr>
        <p:spPr>
          <a:xfrm>
            <a:off x="609600" y="1676400"/>
            <a:ext cx="8229600" cy="4495800"/>
          </a:xfrm>
        </p:spPr>
        <p:txBody>
          <a:bodyPr/>
          <a:lstStyle/>
          <a:p>
            <a:pPr eaLnBrk="1" hangingPunct="1">
              <a:lnSpc>
                <a:spcPct val="90000"/>
              </a:lnSpc>
              <a:buFontTx/>
              <a:buNone/>
            </a:pPr>
            <a:r>
              <a:rPr lang="en-US" altLang="en-US" dirty="0" smtClean="0">
                <a:solidFill>
                  <a:schemeClr val="folHlink"/>
                </a:solidFill>
              </a:rPr>
              <a:t>Scenario:</a:t>
            </a:r>
            <a:r>
              <a:rPr lang="en-US" altLang="en-US" dirty="0" smtClean="0"/>
              <a:t> Victim is shot and ends up in hospital.  Victim’s dad and girlfriend visit the victim at his hospital room.  On one visit, the victim’s girlfriend asks if Shady was the one who shot him.  The victim was unable to speak but pointed at Shady who was standing outside the hospital room.  Girlfriend immediately calls the police.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0" y="228600"/>
            <a:ext cx="8229600" cy="1143000"/>
          </a:xfrm>
        </p:spPr>
        <p:txBody>
          <a:bodyPr/>
          <a:lstStyle/>
          <a:p>
            <a:pPr eaLnBrk="1" hangingPunct="1">
              <a:defRPr/>
            </a:pPr>
            <a:r>
              <a:rPr lang="en-US" altLang="en-US" sz="4000" u="sng" smtClean="0"/>
              <a:t>Cobb v. State</a:t>
            </a:r>
            <a:r>
              <a:rPr lang="en-US" altLang="en-US" sz="4000" smtClean="0"/>
              <a:t>, 2010 WL 3270968</a:t>
            </a:r>
          </a:p>
        </p:txBody>
      </p:sp>
      <p:sp>
        <p:nvSpPr>
          <p:cNvPr id="68611" name="Rectangle 3"/>
          <p:cNvSpPr>
            <a:spLocks noGrp="1" noChangeArrowheads="1"/>
          </p:cNvSpPr>
          <p:nvPr>
            <p:ph type="body" idx="4294967295"/>
          </p:nvPr>
        </p:nvSpPr>
        <p:spPr>
          <a:xfrm>
            <a:off x="0" y="1600200"/>
            <a:ext cx="8229600" cy="4495800"/>
          </a:xfrm>
        </p:spPr>
        <p:txBody>
          <a:bodyPr/>
          <a:lstStyle/>
          <a:p>
            <a:pPr eaLnBrk="1" hangingPunct="1"/>
            <a:r>
              <a:rPr lang="en-US" altLang="en-US" smtClean="0"/>
              <a:t>Hearsay?</a:t>
            </a:r>
          </a:p>
          <a:p>
            <a:pPr lvl="1" eaLnBrk="1" hangingPunct="1"/>
            <a:r>
              <a:rPr lang="en-US" altLang="en-US" smtClean="0"/>
              <a:t>Yes, because hearsay is not just about words.  Victim is making a statement by pointing.</a:t>
            </a:r>
          </a:p>
          <a:p>
            <a:pPr eaLnBrk="1" hangingPunct="1"/>
            <a:r>
              <a:rPr lang="en-US" altLang="en-US" smtClean="0"/>
              <a:t>Testimonial?</a:t>
            </a:r>
          </a:p>
          <a:p>
            <a:pPr lvl="1" eaLnBrk="1" hangingPunct="1"/>
            <a:r>
              <a:rPr lang="en-US" altLang="en-US" smtClean="0"/>
              <a:t>Not made to a law enforcement agency</a:t>
            </a:r>
          </a:p>
          <a:p>
            <a:pPr lvl="1" eaLnBrk="1" hangingPunct="1"/>
            <a:r>
              <a:rPr lang="en-US" altLang="en-US" smtClean="0"/>
              <a:t>Not in a formalized setting</a:t>
            </a:r>
          </a:p>
          <a:p>
            <a:pPr lvl="1" eaLnBrk="1" hangingPunct="1"/>
            <a:endParaRPr lang="en-US" alt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descr="ANd9GcTq3YHuRtLQ4sdmenrYIygxH2QrpOvY84c0f3GUdqQcTLMzxSrkC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191000" y="4129088"/>
            <a:ext cx="4953000" cy="2728912"/>
          </a:xfrm>
        </p:spPr>
      </p:pic>
      <p:sp>
        <p:nvSpPr>
          <p:cNvPr id="97282" name="Rectangle 2"/>
          <p:cNvSpPr>
            <a:spLocks noGrp="1" noChangeArrowheads="1"/>
          </p:cNvSpPr>
          <p:nvPr>
            <p:ph type="title" idx="4294967295"/>
          </p:nvPr>
        </p:nvSpPr>
        <p:spPr>
          <a:xfrm>
            <a:off x="0" y="228600"/>
            <a:ext cx="8229600" cy="1143000"/>
          </a:xfrm>
        </p:spPr>
        <p:txBody>
          <a:bodyPr/>
          <a:lstStyle/>
          <a:p>
            <a:pPr eaLnBrk="1" hangingPunct="1">
              <a:defRPr/>
            </a:pPr>
            <a:r>
              <a:rPr lang="en-US" kern="0" dirty="0">
                <a:solidFill>
                  <a:schemeClr val="tx1"/>
                </a:solidFill>
              </a:rPr>
              <a:t>Confrontation Clause</a:t>
            </a:r>
          </a:p>
        </p:txBody>
      </p:sp>
      <p:sp>
        <p:nvSpPr>
          <p:cNvPr id="97283" name="Rectangle 3"/>
          <p:cNvSpPr>
            <a:spLocks noGrp="1" noChangeArrowheads="1"/>
          </p:cNvSpPr>
          <p:nvPr>
            <p:ph type="body" sz="half" idx="4294967295"/>
          </p:nvPr>
        </p:nvSpPr>
        <p:spPr>
          <a:xfrm>
            <a:off x="0" y="1295400"/>
            <a:ext cx="5181600" cy="5181600"/>
          </a:xfrm>
        </p:spPr>
        <p:txBody>
          <a:bodyPr/>
          <a:lstStyle/>
          <a:p>
            <a:pPr eaLnBrk="1" hangingPunct="1">
              <a:buFontTx/>
              <a:buNone/>
            </a:pPr>
            <a:r>
              <a:rPr lang="en-US" altLang="en-US" sz="2800" dirty="0" smtClean="0"/>
              <a:t>Sixth Amendment - </a:t>
            </a:r>
          </a:p>
          <a:p>
            <a:pPr eaLnBrk="1" hangingPunct="1"/>
            <a:r>
              <a:rPr lang="en-US" altLang="en-US" sz="2800" dirty="0" smtClean="0"/>
              <a:t>"in all criminal prosecutions, the accused shall enjoy the right...to be confronted with the witnesses against him.”</a:t>
            </a:r>
          </a:p>
          <a:p>
            <a:pPr eaLnBrk="1" hangingPunct="1"/>
            <a:r>
              <a:rPr lang="en-US" altLang="en-US" sz="2800" dirty="0" smtClean="0"/>
              <a:t>Goal – ensure reliability of the evidence, statements, or testimony.</a:t>
            </a:r>
          </a:p>
        </p:txBody>
      </p:sp>
      <p:pic>
        <p:nvPicPr>
          <p:cNvPr id="4101" name="Picture 6" descr="ANd9GcQyFVT4TUXIJgg5L-czlJjbQOfrLp_mNvEWGSTlQPZO5b8F7Jw0Bn7XBtI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371600"/>
            <a:ext cx="41910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8" name="SouthPark - Chewbacca Defense.wmv">
            <a:hlinkClick r:id="" action="ppaction://media"/>
          </p:cNvPr>
          <p:cNvPicPr>
            <a:picLocks noGrp="1" noChangeAspect="1" noChangeArrowheads="1"/>
          </p:cNvPicPr>
          <p:nvPr>
            <p:ph sz="half" idx="4294967295"/>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a:xfrm>
            <a:off x="0" y="1600200"/>
            <a:ext cx="5638800" cy="4229100"/>
          </a:xfrm>
        </p:spPr>
      </p:pic>
      <p:sp>
        <p:nvSpPr>
          <p:cNvPr id="94210" name="Rectangle 2"/>
          <p:cNvSpPr>
            <a:spLocks noGrp="1" noChangeArrowheads="1"/>
          </p:cNvSpPr>
          <p:nvPr>
            <p:ph type="title" idx="4294967295"/>
          </p:nvPr>
        </p:nvSpPr>
        <p:spPr>
          <a:xfrm>
            <a:off x="457200" y="441325"/>
            <a:ext cx="8229600" cy="1143000"/>
          </a:xfrm>
        </p:spPr>
        <p:txBody>
          <a:bodyPr/>
          <a:lstStyle/>
          <a:p>
            <a:pPr eaLnBrk="1" hangingPunct="1">
              <a:defRPr/>
            </a:pPr>
            <a:r>
              <a:rPr lang="en-US" kern="0" dirty="0"/>
              <a:t>Countering defense arguments</a:t>
            </a:r>
          </a:p>
        </p:txBody>
      </p:sp>
      <p:pic>
        <p:nvPicPr>
          <p:cNvPr id="94212" name="Picture 4" descr="imagesCASRO3WN"/>
          <p:cNvPicPr>
            <a:picLocks noGrp="1" noChangeAspect="1" noChangeArrowheads="1"/>
          </p:cNvPicPr>
          <p:nvPr>
            <p:ph sz="half" idx="4294967295"/>
          </p:nvPr>
        </p:nvPicPr>
        <p:blipFill>
          <a:blip r:embed="rId5">
            <a:extLst>
              <a:ext uri="{28A0092B-C50C-407E-A947-70E740481C1C}">
                <a14:useLocalDpi xmlns:a14="http://schemas.microsoft.com/office/drawing/2010/main" val="0"/>
              </a:ext>
            </a:extLst>
          </a:blip>
          <a:srcRect/>
          <a:stretch>
            <a:fillRect/>
          </a:stretch>
        </p:blipFill>
        <p:spPr>
          <a:xfrm>
            <a:off x="0" y="1752600"/>
            <a:ext cx="5638800" cy="42132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942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4218"/>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94218"/>
                                        </p:tgtEl>
                                      </p:cBhvr>
                                    </p:cmd>
                                  </p:childTnLst>
                                </p:cTn>
                              </p:par>
                            </p:childTnLst>
                          </p:cTn>
                        </p:par>
                      </p:childTnLst>
                    </p:cTn>
                  </p:par>
                </p:childTnLst>
              </p:cTn>
              <p:nextCondLst>
                <p:cond evt="onClick" delay="0">
                  <p:tgtEl>
                    <p:spTgt spid="94218"/>
                  </p:tgtEl>
                </p:cond>
              </p:nextCondLst>
            </p:seq>
            <p:video>
              <p:cMediaNode>
                <p:cTn id="12" fill="hold" display="0">
                  <p:stCondLst>
                    <p:cond delay="indefinite"/>
                  </p:stCondLst>
                  <p:endCondLst>
                    <p:cond evt="onNext" delay="0">
                      <p:tgtEl>
                        <p:sldTgt/>
                      </p:tgtEl>
                    </p:cond>
                    <p:cond evt="onPrev" delay="0">
                      <p:tgtEl>
                        <p:sldTgt/>
                      </p:tgtEl>
                    </p:cond>
                  </p:endCondLst>
                </p:cTn>
                <p:tgtEl>
                  <p:spTgt spid="94218"/>
                </p:tgtEl>
              </p:cMediaNode>
            </p:vide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1143000"/>
          </a:xfrm>
        </p:spPr>
        <p:txBody>
          <a:bodyPr/>
          <a:lstStyle/>
          <a:p>
            <a:pPr eaLnBrk="1" hangingPunct="1">
              <a:defRPr/>
            </a:pPr>
            <a:r>
              <a:rPr lang="en-US" kern="0" dirty="0"/>
              <a:t>Common defense themes</a:t>
            </a:r>
          </a:p>
        </p:txBody>
      </p:sp>
      <p:sp>
        <p:nvSpPr>
          <p:cNvPr id="77827" name="Content Placeholder 3"/>
          <p:cNvSpPr>
            <a:spLocks noGrp="1"/>
          </p:cNvSpPr>
          <p:nvPr>
            <p:ph sz="half" idx="4294967295"/>
          </p:nvPr>
        </p:nvSpPr>
        <p:spPr>
          <a:xfrm>
            <a:off x="0" y="1143000"/>
            <a:ext cx="7391400" cy="4495800"/>
          </a:xfrm>
        </p:spPr>
        <p:txBody>
          <a:bodyPr>
            <a:normAutofit lnSpcReduction="10000"/>
          </a:bodyPr>
          <a:lstStyle/>
          <a:p>
            <a:pPr eaLnBrk="1" hangingPunct="1"/>
            <a:r>
              <a:rPr lang="en-US" altLang="en-US" sz="2800" dirty="0" smtClean="0"/>
              <a:t>“That violates Crawford…”</a:t>
            </a:r>
          </a:p>
          <a:p>
            <a:pPr eaLnBrk="1" hangingPunct="1"/>
            <a:endParaRPr lang="en-US" altLang="en-US" sz="2800" dirty="0" smtClean="0"/>
          </a:p>
          <a:p>
            <a:pPr eaLnBrk="1" hangingPunct="1"/>
            <a:r>
              <a:rPr lang="en-US" altLang="en-US" sz="2800" dirty="0" smtClean="0"/>
              <a:t>“Crawford doesn’t allow for…”</a:t>
            </a:r>
          </a:p>
          <a:p>
            <a:pPr eaLnBrk="1" hangingPunct="1"/>
            <a:endParaRPr lang="en-US" altLang="en-US" sz="2800" dirty="0" smtClean="0"/>
          </a:p>
          <a:p>
            <a:pPr eaLnBrk="1" hangingPunct="1"/>
            <a:r>
              <a:rPr lang="en-US" altLang="en-US" sz="2800" dirty="0" smtClean="0"/>
              <a:t>“That violates my client’s right to confront witnesses”</a:t>
            </a:r>
          </a:p>
          <a:p>
            <a:pPr eaLnBrk="1" hangingPunct="1"/>
            <a:endParaRPr lang="en-US" altLang="en-US" sz="2800" dirty="0" smtClean="0"/>
          </a:p>
          <a:p>
            <a:pPr eaLnBrk="1" hangingPunct="1"/>
            <a:r>
              <a:rPr lang="en-US" altLang="en-US" sz="2800" dirty="0" smtClean="0"/>
              <a:t>“Objection…this is hearsay and not only is it hearsay, it violates my client’s confrontation rights.”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en-US" altLang="en-US" smtClean="0"/>
              <a:t>The “typical” recanting witness</a:t>
            </a:r>
          </a:p>
        </p:txBody>
      </p:sp>
      <p:pic>
        <p:nvPicPr>
          <p:cNvPr id="94212" name="Picture 4" descr="imagesCASRO3W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3048000"/>
            <a:ext cx="3124200" cy="2424113"/>
          </a:xfrm>
        </p:spPr>
      </p:pic>
      <p:sp>
        <p:nvSpPr>
          <p:cNvPr id="78852" name="AutoShape 7"/>
          <p:cNvSpPr>
            <a:spLocks noChangeArrowheads="1"/>
          </p:cNvSpPr>
          <p:nvPr/>
        </p:nvSpPr>
        <p:spPr bwMode="auto">
          <a:xfrm>
            <a:off x="3581400" y="1981200"/>
            <a:ext cx="5181600" cy="1752600"/>
          </a:xfrm>
          <a:prstGeom prst="wedgeRoundRectCallout">
            <a:avLst>
              <a:gd name="adj1" fmla="val -77606"/>
              <a:gd name="adj2" fmla="val 49546"/>
              <a:gd name="adj3" fmla="val 16667"/>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a:t>Your honor, this witness has consistently stated that she has no recollection of anything that happened on the night in question.  Therefore, my client’s right to confront this witness is being violated!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942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304800"/>
            <a:ext cx="10515600" cy="1371600"/>
          </a:xfrm>
        </p:spPr>
        <p:txBody>
          <a:bodyPr/>
          <a:lstStyle/>
          <a:p>
            <a:pPr eaLnBrk="1" hangingPunct="1">
              <a:defRPr/>
            </a:pPr>
            <a:r>
              <a:rPr lang="en-US" altLang="en-US" sz="3400" u="sng" smtClean="0"/>
              <a:t>United States v. Owens</a:t>
            </a:r>
            <a:r>
              <a:rPr lang="en-US" altLang="en-US" sz="3400" smtClean="0"/>
              <a:t>, 484 U.S. 554 (1988)</a:t>
            </a:r>
            <a:r>
              <a:rPr lang="en-US" altLang="en-US" sz="4200" smtClean="0"/>
              <a:t/>
            </a:r>
            <a:br>
              <a:rPr lang="en-US" altLang="en-US" sz="4200" smtClean="0"/>
            </a:br>
            <a:r>
              <a:rPr lang="en-US" altLang="en-US" sz="3400" smtClean="0"/>
              <a:t>Witness that “doesn’t remember”</a:t>
            </a:r>
          </a:p>
        </p:txBody>
      </p:sp>
      <p:sp>
        <p:nvSpPr>
          <p:cNvPr id="41987" name="Rectangle 3"/>
          <p:cNvSpPr>
            <a:spLocks noGrp="1" noChangeArrowheads="1"/>
          </p:cNvSpPr>
          <p:nvPr>
            <p:ph type="body" idx="4294967295"/>
          </p:nvPr>
        </p:nvSpPr>
        <p:spPr>
          <a:xfrm>
            <a:off x="0" y="1600200"/>
            <a:ext cx="8229600" cy="4495800"/>
          </a:xfrm>
        </p:spPr>
        <p:txBody>
          <a:bodyPr/>
          <a:lstStyle/>
          <a:p>
            <a:pPr eaLnBrk="1" hangingPunct="1">
              <a:lnSpc>
                <a:spcPct val="90000"/>
              </a:lnSpc>
            </a:pPr>
            <a:r>
              <a:rPr lang="en-US" altLang="en-US" sz="2400" smtClean="0"/>
              <a:t>A witness’ statement that he has no recollection does not implicate the Confrontation Clause</a:t>
            </a:r>
          </a:p>
          <a:p>
            <a:pPr eaLnBrk="1" hangingPunct="1">
              <a:lnSpc>
                <a:spcPct val="90000"/>
              </a:lnSpc>
            </a:pPr>
            <a:r>
              <a:rPr lang="en-US" altLang="en-US" sz="2400" u="sng" smtClean="0"/>
              <a:t>Crowley v. State</a:t>
            </a:r>
            <a:r>
              <a:rPr lang="en-US" altLang="en-US" sz="2400" smtClean="0"/>
              <a:t>, 120 Nev. 30</a:t>
            </a:r>
          </a:p>
          <a:p>
            <a:pPr eaLnBrk="1" hangingPunct="1">
              <a:lnSpc>
                <a:spcPct val="90000"/>
              </a:lnSpc>
              <a:buFontTx/>
              <a:buNone/>
            </a:pPr>
            <a:r>
              <a:rPr lang="en-US" altLang="en-US" sz="2400" smtClean="0"/>
              <a:t>“We conclude that when a trial witness fails, for whatever reason, to remember a previous statement made by that witness, the failure of recollection constitutes a denial of the prior statement that makes it a prior inconsistent statement pursuant to NRS 51.035(2)(a). The previous statement is not hearsay and may be admitted both substantively and for impeachment.”</a:t>
            </a:r>
          </a:p>
          <a:p>
            <a:pPr eaLnBrk="1" hangingPunct="1">
              <a:lnSpc>
                <a:spcPct val="90000"/>
              </a:lnSpc>
              <a:buFontTx/>
              <a:buNone/>
            </a:pPr>
            <a:endParaRPr lang="en-US" altLang="en-US" sz="2400" smtClean="0"/>
          </a:p>
          <a:p>
            <a:pPr eaLnBrk="1" hangingPunct="1">
              <a:lnSpc>
                <a:spcPct val="90000"/>
              </a:lnSpc>
              <a:buFontTx/>
              <a:buNone/>
            </a:pPr>
            <a:endParaRPr lang="en-US" alt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descr="casey_anthony_attorney_2011_a_l"/>
          <p:cNvPicPr>
            <a:picLocks noGrp="1" noChangeAspect="1" noChangeArrowheads="1"/>
          </p:cNvPicPr>
          <p:nvPr>
            <p:ph/>
          </p:nvPr>
        </p:nvPicPr>
        <p:blipFill>
          <a:blip r:embed="rId2">
            <a:extLst>
              <a:ext uri="{28A0092B-C50C-407E-A947-70E740481C1C}">
                <a14:useLocalDpi xmlns:a14="http://schemas.microsoft.com/office/drawing/2010/main" val="0"/>
              </a:ext>
            </a:extLst>
          </a:blip>
          <a:srcRect l="3703" r="44444"/>
          <a:stretch>
            <a:fillRect/>
          </a:stretch>
        </p:blipFill>
        <p:spPr>
          <a:xfrm>
            <a:off x="152400" y="2743200"/>
            <a:ext cx="3144838" cy="341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p:cNvSpPr>
          <p:nvPr/>
        </p:nvSpPr>
        <p:spPr bwMode="auto">
          <a:xfrm>
            <a:off x="6096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defRPr/>
            </a:pPr>
            <a:r>
              <a:rPr lang="en-US" altLang="en-US" smtClean="0"/>
              <a:t>Cases with forensic evidence</a:t>
            </a:r>
          </a:p>
        </p:txBody>
      </p:sp>
      <p:sp>
        <p:nvSpPr>
          <p:cNvPr id="80900" name="AutoShape 7"/>
          <p:cNvSpPr>
            <a:spLocks noChangeArrowheads="1"/>
          </p:cNvSpPr>
          <p:nvPr/>
        </p:nvSpPr>
        <p:spPr bwMode="auto">
          <a:xfrm>
            <a:off x="3048000" y="1447800"/>
            <a:ext cx="5486400" cy="1828800"/>
          </a:xfrm>
          <a:prstGeom prst="wedgeRoundRectCallout">
            <a:avLst>
              <a:gd name="adj1" fmla="val -57495"/>
              <a:gd name="adj2" fmla="val 73870"/>
              <a:gd name="adj3" fmla="val 16667"/>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a:t>Your Honor!  I demand that every single person who has ever touched the machine used in this case be brought into court!  Otherwise, my client’s right to confront the witnesses against her will be violated!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US" altLang="en-US" smtClean="0"/>
              <a:t>Chain of custody</a:t>
            </a:r>
          </a:p>
        </p:txBody>
      </p:sp>
      <p:sp>
        <p:nvSpPr>
          <p:cNvPr id="81923" name="Rectangle 3"/>
          <p:cNvSpPr>
            <a:spLocks noGrp="1" noChangeArrowheads="1"/>
          </p:cNvSpPr>
          <p:nvPr>
            <p:ph idx="1"/>
          </p:nvPr>
        </p:nvSpPr>
        <p:spPr/>
        <p:txBody>
          <a:bodyPr/>
          <a:lstStyle/>
          <a:p>
            <a:pPr eaLnBrk="1" hangingPunct="1"/>
            <a:r>
              <a:rPr lang="en-US" altLang="en-US" smtClean="0"/>
              <a:t>Remember footnote 1 in </a:t>
            </a:r>
            <a:r>
              <a:rPr lang="en-US" altLang="en-US" u="sng" smtClean="0"/>
              <a:t>Melendez-Diaz</a:t>
            </a:r>
          </a:p>
          <a:p>
            <a:pPr lvl="1" eaLnBrk="1" hangingPunct="1"/>
            <a:r>
              <a:rPr lang="en-US" altLang="en-US" smtClean="0"/>
              <a:t>The majority confirms that every person involved in a chain of custody need not testify to satisfy the confrontation clause</a:t>
            </a:r>
          </a:p>
          <a:p>
            <a:pPr lvl="1" eaLnBrk="1" hangingPunct="1"/>
            <a:r>
              <a:rPr lang="en-US" altLang="en-US" smtClean="0"/>
              <a:t>Suggests routine maintenance records of equipment may not be testimonial</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descr="_272155_robert_shapiro150"/>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533400" y="2895600"/>
            <a:ext cx="2571750" cy="308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p:cNvSpPr>
          <p:nvPr/>
        </p:nvSpPr>
        <p:spPr bwMode="auto">
          <a:xfrm>
            <a:off x="381000" y="152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defRPr/>
            </a:pPr>
            <a:r>
              <a:rPr lang="en-US" altLang="en-US" smtClean="0"/>
              <a:t>Witnesses that were told not to show</a:t>
            </a:r>
          </a:p>
        </p:txBody>
      </p:sp>
      <p:sp>
        <p:nvSpPr>
          <p:cNvPr id="82948" name="AutoShape 7"/>
          <p:cNvSpPr>
            <a:spLocks noChangeArrowheads="1"/>
          </p:cNvSpPr>
          <p:nvPr/>
        </p:nvSpPr>
        <p:spPr bwMode="auto">
          <a:xfrm>
            <a:off x="2895600" y="1981200"/>
            <a:ext cx="5486400" cy="1828800"/>
          </a:xfrm>
          <a:prstGeom prst="wedgeRoundRectCallout">
            <a:avLst>
              <a:gd name="adj1" fmla="val -55500"/>
              <a:gd name="adj2" fmla="val 85157"/>
              <a:gd name="adj3" fmla="val 16667"/>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a:t>Your Honor!  The victim is clearly not present in court today.  Therefore any prosecution of my client will completely and utterly violate his 6</a:t>
            </a:r>
            <a:r>
              <a:rPr lang="en-US" altLang="en-US" sz="1800" baseline="30000"/>
              <a:t>th</a:t>
            </a:r>
            <a:r>
              <a:rPr lang="en-US" altLang="en-US" sz="1800"/>
              <a:t> Amendment confrontation rights!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0" y="228600"/>
            <a:ext cx="8229600" cy="1143000"/>
          </a:xfrm>
        </p:spPr>
        <p:txBody>
          <a:bodyPr/>
          <a:lstStyle/>
          <a:p>
            <a:pPr eaLnBrk="1" hangingPunct="1">
              <a:defRPr/>
            </a:pPr>
            <a:r>
              <a:rPr lang="en-US" sz="4000" kern="0" dirty="0"/>
              <a:t>Forfeiture by Wrongdoing</a:t>
            </a:r>
          </a:p>
        </p:txBody>
      </p:sp>
      <p:sp>
        <p:nvSpPr>
          <p:cNvPr id="83971" name="Rectangle 3"/>
          <p:cNvSpPr>
            <a:spLocks noGrp="1" noChangeArrowheads="1"/>
          </p:cNvSpPr>
          <p:nvPr>
            <p:ph type="body" idx="4294967295"/>
          </p:nvPr>
        </p:nvSpPr>
        <p:spPr>
          <a:xfrm>
            <a:off x="0" y="1600200"/>
            <a:ext cx="8229600" cy="4495800"/>
          </a:xfrm>
        </p:spPr>
        <p:txBody>
          <a:bodyPr/>
          <a:lstStyle/>
          <a:p>
            <a:pPr eaLnBrk="1" hangingPunct="1"/>
            <a:r>
              <a:rPr lang="en-US" altLang="en-US" u="sng" smtClean="0"/>
              <a:t>Reynolds v. U.S.</a:t>
            </a:r>
            <a:r>
              <a:rPr lang="en-US" altLang="en-US" smtClean="0"/>
              <a:t>, 98 U.S. 145 (1879)</a:t>
            </a:r>
          </a:p>
          <a:p>
            <a:pPr lvl="1" eaLnBrk="1" hangingPunct="1"/>
            <a:r>
              <a:rPr lang="en-US" altLang="en-US" smtClean="0"/>
              <a:t>Court held “if a witness is absent by his (a defendant’s) own wrongful procurement, he cannot complain if competent evidence is admitted to supply the place of that which he has kept away.”</a:t>
            </a:r>
          </a:p>
          <a:p>
            <a:pPr lvl="1" eaLnBrk="1" hangingPunct="1"/>
            <a:r>
              <a:rPr lang="en-US" altLang="en-US" smtClean="0"/>
              <a:t>Must find another lawful way to introduce evidence.</a:t>
            </a:r>
          </a:p>
          <a:p>
            <a:pPr lvl="1" eaLnBrk="1" hangingPunct="1"/>
            <a:endParaRPr lang="en-US" altLang="en-US"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a:xfrm>
            <a:off x="0" y="228600"/>
            <a:ext cx="8229600" cy="1143000"/>
          </a:xfrm>
        </p:spPr>
        <p:txBody>
          <a:bodyPr/>
          <a:lstStyle/>
          <a:p>
            <a:pPr eaLnBrk="1" hangingPunct="1">
              <a:defRPr/>
            </a:pPr>
            <a:r>
              <a:rPr lang="en-US" sz="4000" kern="0" dirty="0"/>
              <a:t>Forfeiture by Wrongdoing</a:t>
            </a:r>
          </a:p>
        </p:txBody>
      </p:sp>
      <p:sp>
        <p:nvSpPr>
          <p:cNvPr id="107523" name="Rectangle 3"/>
          <p:cNvSpPr>
            <a:spLocks noGrp="1" noChangeArrowheads="1"/>
          </p:cNvSpPr>
          <p:nvPr>
            <p:ph type="body" idx="4294967295"/>
          </p:nvPr>
        </p:nvSpPr>
        <p:spPr>
          <a:xfrm>
            <a:off x="0" y="1600200"/>
            <a:ext cx="8229600" cy="4495800"/>
          </a:xfrm>
        </p:spPr>
        <p:txBody>
          <a:bodyPr/>
          <a:lstStyle/>
          <a:p>
            <a:pPr eaLnBrk="1" hangingPunct="1"/>
            <a:r>
              <a:rPr lang="en-US" altLang="en-US" u="sng" smtClean="0"/>
              <a:t>Giles v. California</a:t>
            </a:r>
            <a:r>
              <a:rPr lang="en-US" altLang="en-US" smtClean="0"/>
              <a:t>, 128 S.Ct. 2678 (2008) (post </a:t>
            </a:r>
            <a:r>
              <a:rPr lang="en-US" altLang="en-US" u="sng" smtClean="0"/>
              <a:t>Crawford</a:t>
            </a:r>
            <a:r>
              <a:rPr lang="en-US" altLang="en-US" smtClean="0"/>
              <a:t> holding)</a:t>
            </a:r>
          </a:p>
          <a:p>
            <a:pPr lvl="1" eaLnBrk="1" hangingPunct="1"/>
            <a:r>
              <a:rPr lang="en-US" altLang="en-US" smtClean="0"/>
              <a:t>Court held “if a witness is absent by his (a defendant’s) own wrongful procurement, he cannot complain if competent evidence is admitted to supply the place of that which he has kept away.”</a:t>
            </a:r>
          </a:p>
          <a:p>
            <a:pPr lvl="1" eaLnBrk="1" hangingPunct="1"/>
            <a:r>
              <a:rPr lang="en-US" altLang="en-US" smtClean="0"/>
              <a:t>Forfeiture  by love.</a:t>
            </a:r>
          </a:p>
        </p:txBody>
      </p:sp>
      <p:pic>
        <p:nvPicPr>
          <p:cNvPr id="106500" name="used -forfeiture.wav">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4191000" y="5486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75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6500"/>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mediacall" presetSubtype="0" fill="hold" nodeType="clickEffect">
                                  <p:stCondLst>
                                    <p:cond delay="0"/>
                                  </p:stCondLst>
                                  <p:childTnLst>
                                    <p:cmd type="call" cmd="playFrom(0.0)">
                                      <p:cBhvr>
                                        <p:cTn id="19" dur="51818" fill="hold"/>
                                        <p:tgtEl>
                                          <p:spTgt spid="106500"/>
                                        </p:tgtEl>
                                      </p:cBhvr>
                                    </p:cmd>
                                  </p:childTnLst>
                                </p:cTn>
                              </p:par>
                            </p:childTnLst>
                          </p:cTn>
                        </p:par>
                      </p:childTnLst>
                    </p:cTn>
                  </p:par>
                </p:childTnLst>
              </p:cTn>
              <p:nextCondLst>
                <p:cond evt="onClick" delay="0">
                  <p:tgtEl>
                    <p:spTgt spid="106500"/>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106500"/>
                </p:tgtEl>
              </p:cMediaNode>
            </p:audio>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a:xfrm>
            <a:off x="0" y="228600"/>
            <a:ext cx="8229600" cy="1143000"/>
          </a:xfrm>
        </p:spPr>
        <p:txBody>
          <a:bodyPr>
            <a:normAutofit fontScale="90000"/>
          </a:bodyPr>
          <a:lstStyle/>
          <a:p>
            <a:pPr eaLnBrk="1" hangingPunct="1">
              <a:defRPr/>
            </a:pPr>
            <a:r>
              <a:rPr lang="en-US" sz="4000" kern="0" dirty="0" smtClean="0">
                <a:solidFill>
                  <a:schemeClr val="tx1"/>
                </a:solidFill>
              </a:rPr>
              <a:t>And NOW…Forfeiture </a:t>
            </a:r>
            <a:r>
              <a:rPr lang="en-US" sz="4000" kern="0" dirty="0">
                <a:solidFill>
                  <a:schemeClr val="tx1"/>
                </a:solidFill>
              </a:rPr>
              <a:t>by </a:t>
            </a:r>
            <a:r>
              <a:rPr lang="en-US" sz="4000" kern="0" dirty="0" smtClean="0">
                <a:solidFill>
                  <a:schemeClr val="tx1"/>
                </a:solidFill>
              </a:rPr>
              <a:t>Wrongdoing in Nevada</a:t>
            </a:r>
            <a:endParaRPr lang="en-US" sz="4000" kern="0" dirty="0">
              <a:solidFill>
                <a:schemeClr val="tx1"/>
              </a:solidFill>
            </a:endParaRPr>
          </a:p>
        </p:txBody>
      </p:sp>
      <p:sp>
        <p:nvSpPr>
          <p:cNvPr id="107523" name="Rectangle 3"/>
          <p:cNvSpPr>
            <a:spLocks noGrp="1" noChangeArrowheads="1"/>
          </p:cNvSpPr>
          <p:nvPr>
            <p:ph type="body" idx="4294967295"/>
          </p:nvPr>
        </p:nvSpPr>
        <p:spPr>
          <a:xfrm>
            <a:off x="0" y="1600200"/>
            <a:ext cx="8229600" cy="4495800"/>
          </a:xfrm>
        </p:spPr>
        <p:txBody>
          <a:bodyPr/>
          <a:lstStyle/>
          <a:p>
            <a:pPr eaLnBrk="1" hangingPunct="1"/>
            <a:r>
              <a:rPr lang="en-US" altLang="en-US" dirty="0" smtClean="0"/>
              <a:t>Thank you Mr. </a:t>
            </a:r>
            <a:r>
              <a:rPr lang="en-US" altLang="en-US" dirty="0" err="1" smtClean="0"/>
              <a:t>Binu</a:t>
            </a:r>
            <a:r>
              <a:rPr lang="en-US" altLang="en-US" dirty="0" smtClean="0"/>
              <a:t> and Chief Deputy District Attorney Cal </a:t>
            </a:r>
            <a:r>
              <a:rPr lang="en-US" altLang="en-US" dirty="0" err="1" smtClean="0"/>
              <a:t>Thoman</a:t>
            </a:r>
            <a:r>
              <a:rPr lang="en-US" altLang="en-US" dirty="0" smtClean="0"/>
              <a:t> for </a:t>
            </a:r>
            <a:r>
              <a:rPr lang="en-US" altLang="en-US" u="sng" dirty="0" smtClean="0"/>
              <a:t>Anderson v. State</a:t>
            </a:r>
            <a:r>
              <a:rPr lang="en-US" altLang="en-US" dirty="0" smtClean="0"/>
              <a:t>, 135 Adv. Op. 37 (2019)</a:t>
            </a:r>
          </a:p>
          <a:p>
            <a:pPr eaLnBrk="1" hangingPunct="1"/>
            <a:endParaRPr lang="en-US" altLang="en-US" u="sng" dirty="0" smtClean="0"/>
          </a:p>
          <a:p>
            <a:pPr eaLnBrk="1" hangingPunct="1"/>
            <a:r>
              <a:rPr lang="en-US" altLang="en-US" dirty="0" smtClean="0"/>
              <a:t>State must show by a  preponderance of the evidence standard that the forfeiture exception applies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75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304800" y="304800"/>
            <a:ext cx="9982200" cy="1371600"/>
          </a:xfrm>
        </p:spPr>
        <p:txBody>
          <a:bodyPr/>
          <a:lstStyle/>
          <a:p>
            <a:pPr eaLnBrk="1" hangingPunct="1">
              <a:defRPr/>
            </a:pPr>
            <a:r>
              <a:rPr lang="en-US" altLang="en-US" dirty="0" smtClean="0"/>
              <a:t>Our troubles begin with</a:t>
            </a:r>
            <a:r>
              <a:rPr lang="en-US" altLang="en-US" u="sng" dirty="0" smtClean="0">
                <a:solidFill>
                  <a:schemeClr val="tx1"/>
                </a:solidFill>
              </a:rPr>
              <a:t/>
            </a:r>
            <a:br>
              <a:rPr lang="en-US" altLang="en-US" u="sng" dirty="0" smtClean="0">
                <a:solidFill>
                  <a:schemeClr val="tx1"/>
                </a:solidFill>
              </a:rPr>
            </a:br>
            <a:r>
              <a:rPr lang="en-US" altLang="en-US" u="sng" dirty="0" smtClean="0">
                <a:solidFill>
                  <a:schemeClr val="tx1"/>
                </a:solidFill>
              </a:rPr>
              <a:t>Ohio v. Roberts</a:t>
            </a:r>
            <a:r>
              <a:rPr lang="en-US" altLang="en-US" dirty="0" smtClean="0">
                <a:solidFill>
                  <a:schemeClr val="tx1"/>
                </a:solidFill>
              </a:rPr>
              <a:t>,448 U.S. 56 (1980)</a:t>
            </a:r>
          </a:p>
        </p:txBody>
      </p:sp>
      <p:sp>
        <p:nvSpPr>
          <p:cNvPr id="98307" name="Rectangle 3"/>
          <p:cNvSpPr>
            <a:spLocks noGrp="1" noChangeArrowheads="1"/>
          </p:cNvSpPr>
          <p:nvPr>
            <p:ph type="body" idx="4294967295"/>
          </p:nvPr>
        </p:nvSpPr>
        <p:spPr>
          <a:xfrm>
            <a:off x="685800" y="1905000"/>
            <a:ext cx="7886700" cy="4351338"/>
          </a:xfrm>
        </p:spPr>
        <p:txBody>
          <a:bodyPr/>
          <a:lstStyle/>
          <a:p>
            <a:pPr eaLnBrk="1" hangingPunct="1"/>
            <a:r>
              <a:rPr lang="en-US" altLang="en-US" sz="2800" dirty="0" smtClean="0"/>
              <a:t>Out-of-court statements can be admissible if they bear an adequate “</a:t>
            </a:r>
            <a:r>
              <a:rPr lang="en-US" altLang="en-US" sz="2800" b="1" dirty="0" smtClean="0"/>
              <a:t>indicia of reliability</a:t>
            </a:r>
            <a:r>
              <a:rPr lang="en-US" altLang="en-US" sz="2800" dirty="0" smtClean="0"/>
              <a:t>,” even if the declarant is not available to testify in court. </a:t>
            </a:r>
          </a:p>
          <a:p>
            <a:pPr eaLnBrk="1" hangingPunct="1"/>
            <a:r>
              <a:rPr lang="en-US" altLang="en-US" sz="2800" dirty="0" smtClean="0"/>
              <a:t>They found that one could infer reliability in cases where the evidences falls “within a firmly rooted hearsay exception,” but even in other cases, if “</a:t>
            </a:r>
            <a:r>
              <a:rPr lang="en-US" altLang="en-US" sz="2800" dirty="0" smtClean="0">
                <a:solidFill>
                  <a:srgbClr val="FF0000"/>
                </a:solidFill>
              </a:rPr>
              <a:t>particularized guarantees of trustworthiness</a:t>
            </a:r>
            <a:r>
              <a:rPr lang="en-US" altLang="en-US" sz="2800" dirty="0" smtClean="0"/>
              <a:t>” can be shown, the evidence would be admitted.</a:t>
            </a:r>
          </a:p>
          <a:p>
            <a:pPr eaLnBrk="1" hangingPunct="1"/>
            <a:endParaRPr lang="en-US" altLang="en-US" sz="2800" dirty="0" smtClean="0"/>
          </a:p>
          <a:p>
            <a:pPr eaLnBrk="1" hangingPunct="1"/>
            <a:endParaRPr lang="en-US" altLang="en-US" sz="2800" dirty="0" smtClean="0"/>
          </a:p>
        </p:txBody>
      </p:sp>
    </p:spTree>
    <p:extLst>
      <p:ext uri="{BB962C8B-B14F-4D97-AF65-F5344CB8AC3E}">
        <p14:creationId xmlns:p14="http://schemas.microsoft.com/office/powerpoint/2010/main" val="2643749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83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a:xfrm>
            <a:off x="0" y="228600"/>
            <a:ext cx="8229600" cy="1143000"/>
          </a:xfrm>
        </p:spPr>
        <p:txBody>
          <a:bodyPr/>
          <a:lstStyle/>
          <a:p>
            <a:pPr algn="ctr" eaLnBrk="1" hangingPunct="1">
              <a:defRPr/>
            </a:pPr>
            <a:r>
              <a:rPr lang="en-US" kern="0" dirty="0"/>
              <a:t>Forfeiture by Wrongdoing</a:t>
            </a:r>
          </a:p>
        </p:txBody>
      </p:sp>
      <p:sp>
        <p:nvSpPr>
          <p:cNvPr id="69635" name="Rectangle 3"/>
          <p:cNvSpPr>
            <a:spLocks noGrp="1" noChangeArrowheads="1"/>
          </p:cNvSpPr>
          <p:nvPr>
            <p:ph type="body" idx="4294967295"/>
          </p:nvPr>
        </p:nvSpPr>
        <p:spPr>
          <a:xfrm>
            <a:off x="0" y="1600200"/>
            <a:ext cx="8229600" cy="4495800"/>
          </a:xfrm>
        </p:spPr>
        <p:txBody>
          <a:bodyPr/>
          <a:lstStyle/>
          <a:p>
            <a:pPr eaLnBrk="1" hangingPunct="1"/>
            <a:r>
              <a:rPr lang="en-US" altLang="en-US" smtClean="0"/>
              <a:t>File a motion</a:t>
            </a:r>
          </a:p>
          <a:p>
            <a:pPr eaLnBrk="1" hangingPunct="1"/>
            <a:r>
              <a:rPr lang="en-US" altLang="en-US" smtClean="0"/>
              <a:t>Ask for evidentiary hearing</a:t>
            </a:r>
          </a:p>
          <a:p>
            <a:pPr eaLnBrk="1" hangingPunct="1"/>
            <a:r>
              <a:rPr lang="en-US" altLang="en-US" smtClean="0"/>
              <a:t>Standard of Proof:</a:t>
            </a:r>
          </a:p>
          <a:p>
            <a:pPr eaLnBrk="1" hangingPunct="1"/>
            <a:r>
              <a:rPr lang="en-US" altLang="en-US" u="sng" smtClean="0"/>
              <a:t>Davis v. Washington</a:t>
            </a:r>
            <a:r>
              <a:rPr lang="en-US" altLang="en-US" smtClean="0"/>
              <a:t> </a:t>
            </a:r>
          </a:p>
          <a:p>
            <a:pPr lvl="1" eaLnBrk="1" hangingPunct="1"/>
            <a:r>
              <a:rPr lang="en-US" altLang="en-US" smtClean="0"/>
              <a:t>Court took no position on standard to demonstrate forfeiture, but suggested Preponderance of the Evidence standard.  </a:t>
            </a:r>
          </a:p>
          <a:p>
            <a:pPr lvl="1" eaLnBrk="1" hangingPunct="1"/>
            <a:r>
              <a:rPr lang="en-US" altLang="en-US" smtClean="0"/>
              <a:t>At a hearing – hearsay is admissible.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96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96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2" name="Rectangle 6"/>
          <p:cNvSpPr>
            <a:spLocks noGrp="1" noChangeArrowheads="1"/>
          </p:cNvSpPr>
          <p:nvPr>
            <p:ph type="title"/>
          </p:nvPr>
        </p:nvSpPr>
        <p:spPr/>
        <p:txBody>
          <a:bodyPr/>
          <a:lstStyle/>
          <a:p>
            <a:pPr eaLnBrk="1" hangingPunct="1">
              <a:defRPr/>
            </a:pPr>
            <a:r>
              <a:rPr lang="en-US" altLang="en-US" smtClean="0"/>
              <a:t>Use of prior testimony</a:t>
            </a:r>
          </a:p>
        </p:txBody>
      </p:sp>
      <p:pic>
        <p:nvPicPr>
          <p:cNvPr id="88066" name="Picture 5" descr="alan-dershowitz"/>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3232150"/>
            <a:ext cx="2819400" cy="2720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8068" name="AutoShape 4"/>
          <p:cNvSpPr>
            <a:spLocks noChangeArrowheads="1"/>
          </p:cNvSpPr>
          <p:nvPr/>
        </p:nvSpPr>
        <p:spPr bwMode="auto">
          <a:xfrm>
            <a:off x="3048000" y="2286000"/>
            <a:ext cx="5486400" cy="1828800"/>
          </a:xfrm>
          <a:prstGeom prst="wedgeRoundRectCallout">
            <a:avLst>
              <a:gd name="adj1" fmla="val -57495"/>
              <a:gd name="adj2" fmla="val 73870"/>
              <a:gd name="adj3" fmla="val 16667"/>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a:t>Your Honor!  I was not the attorney of record at the client’s preliminary hearing, therefore, the use of the transcript at the hearing should not be used at trial.  Use of the transcript would violate my client’s confrontation rights!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228600"/>
            <a:ext cx="8229600" cy="1143000"/>
          </a:xfrm>
        </p:spPr>
        <p:txBody>
          <a:bodyPr/>
          <a:lstStyle/>
          <a:p>
            <a:pPr algn="ctr" eaLnBrk="1" hangingPunct="1">
              <a:defRPr/>
            </a:pPr>
            <a:r>
              <a:rPr lang="en-US" kern="0" dirty="0"/>
              <a:t>Opportunity to cross examine</a:t>
            </a:r>
          </a:p>
        </p:txBody>
      </p:sp>
      <p:sp>
        <p:nvSpPr>
          <p:cNvPr id="20483" name="Rectangle 3"/>
          <p:cNvSpPr>
            <a:spLocks noGrp="1" noChangeArrowheads="1"/>
          </p:cNvSpPr>
          <p:nvPr>
            <p:ph type="body" idx="4294967295"/>
          </p:nvPr>
        </p:nvSpPr>
        <p:spPr>
          <a:xfrm>
            <a:off x="228600" y="1371600"/>
            <a:ext cx="8305800" cy="5029200"/>
          </a:xfrm>
        </p:spPr>
        <p:txBody>
          <a:bodyPr/>
          <a:lstStyle/>
          <a:p>
            <a:pPr eaLnBrk="1" hangingPunct="1">
              <a:defRPr/>
            </a:pPr>
            <a:r>
              <a:rPr lang="en-US" kern="0" dirty="0">
                <a:effectLst>
                  <a:outerShdw blurRad="38100" dist="38100" dir="2700000" algn="tl">
                    <a:srgbClr val="000000"/>
                  </a:outerShdw>
                </a:effectLst>
              </a:rPr>
              <a:t>Ineffective cross examination </a:t>
            </a:r>
          </a:p>
          <a:p>
            <a:pPr lvl="1" eaLnBrk="1" hangingPunct="1">
              <a:defRPr/>
            </a:pPr>
            <a:r>
              <a:rPr lang="en-US" u="sng" kern="0" dirty="0">
                <a:effectLst>
                  <a:outerShdw blurRad="38100" dist="38100" dir="2700000" algn="tl">
                    <a:srgbClr val="000000"/>
                  </a:outerShdw>
                </a:effectLst>
              </a:rPr>
              <a:t>Byford v. State</a:t>
            </a:r>
            <a:r>
              <a:rPr lang="en-US" kern="0" dirty="0">
                <a:effectLst>
                  <a:outerShdw blurRad="38100" dist="38100" dir="2700000" algn="tl">
                    <a:srgbClr val="000000"/>
                  </a:outerShdw>
                </a:effectLst>
              </a:rPr>
              <a:t>, 116 Nev. 215 (2000)</a:t>
            </a:r>
          </a:p>
          <a:p>
            <a:pPr lvl="2" eaLnBrk="1" hangingPunct="1">
              <a:defRPr/>
            </a:pPr>
            <a:r>
              <a:rPr lang="en-US" kern="0" dirty="0">
                <a:effectLst>
                  <a:outerShdw blurRad="38100" dist="38100" dir="2700000" algn="tl">
                    <a:srgbClr val="000000"/>
                  </a:outerShdw>
                </a:effectLst>
              </a:rPr>
              <a:t>prior testimony is not admissible if it implicates a constitutional violation during the trial in which it was obtained.</a:t>
            </a:r>
            <a:r>
              <a:rPr lang="en-US" kern="0" dirty="0"/>
              <a:t> </a:t>
            </a:r>
            <a:endParaRPr lang="en-US" kern="0" dirty="0">
              <a:effectLst>
                <a:outerShdw blurRad="38100" dist="38100" dir="2700000" algn="tl">
                  <a:srgbClr val="000000"/>
                </a:outerShdw>
              </a:effectLst>
            </a:endParaRPr>
          </a:p>
          <a:p>
            <a:pPr lvl="1" eaLnBrk="1" hangingPunct="1">
              <a:lnSpc>
                <a:spcPct val="80000"/>
              </a:lnSpc>
              <a:defRPr/>
            </a:pPr>
            <a:r>
              <a:rPr lang="en-US" u="sng" kern="0" dirty="0">
                <a:effectLst>
                  <a:outerShdw blurRad="38100" dist="38100" dir="2700000" algn="tl">
                    <a:srgbClr val="000000"/>
                  </a:outerShdw>
                </a:effectLst>
              </a:rPr>
              <a:t>Chavez v. State</a:t>
            </a:r>
            <a:r>
              <a:rPr lang="en-US" kern="0" dirty="0">
                <a:effectLst>
                  <a:outerShdw blurRad="38100" dist="38100" dir="2700000" algn="tl">
                    <a:srgbClr val="000000"/>
                  </a:outerShdw>
                </a:effectLst>
              </a:rPr>
              <a:t>, 213 P.3d 476 (2009)</a:t>
            </a:r>
          </a:p>
          <a:p>
            <a:pPr lvl="2" eaLnBrk="1" hangingPunct="1">
              <a:lnSpc>
                <a:spcPct val="80000"/>
              </a:lnSpc>
              <a:defRPr/>
            </a:pPr>
            <a:r>
              <a:rPr lang="en-US" kern="0" dirty="0">
                <a:effectLst>
                  <a:outerShdw blurRad="38100" dist="38100" dir="2700000" algn="tl">
                    <a:srgbClr val="000000"/>
                  </a:outerShdw>
                </a:effectLst>
              </a:rPr>
              <a:t>Preliminary hearing can present opportunity for effective cross examination.  </a:t>
            </a:r>
          </a:p>
          <a:p>
            <a:pPr lvl="2" eaLnBrk="1" hangingPunct="1">
              <a:lnSpc>
                <a:spcPct val="80000"/>
              </a:lnSpc>
              <a:defRPr/>
            </a:pPr>
            <a:r>
              <a:rPr lang="en-US" kern="0" dirty="0">
                <a:effectLst>
                  <a:outerShdw blurRad="38100" dist="38100" dir="2700000" algn="tl">
                    <a:srgbClr val="000000"/>
                  </a:outerShdw>
                </a:effectLst>
              </a:rPr>
              <a:t>However, court said it will determine adequacy on case by case basis including what discovery was available at the time and how much the magistrate restricted the cross examination</a:t>
            </a:r>
            <a:r>
              <a:rPr lang="en-US" kern="0" dirty="0" smtClean="0">
                <a:effectLst>
                  <a:outerShdw blurRad="38100" dist="38100" dir="2700000" algn="tl">
                    <a:srgbClr val="000000"/>
                  </a:outerShdw>
                </a:effectLst>
              </a:rPr>
              <a:t>.</a:t>
            </a:r>
          </a:p>
          <a:p>
            <a:pPr lvl="2" eaLnBrk="1" hangingPunct="1">
              <a:lnSpc>
                <a:spcPct val="80000"/>
              </a:lnSpc>
              <a:defRPr/>
            </a:pPr>
            <a:endParaRPr lang="en-US" kern="0" dirty="0">
              <a:effectLst>
                <a:outerShdw blurRad="38100" dist="38100" dir="2700000" algn="tl">
                  <a:srgbClr val="000000"/>
                </a:outerShdw>
              </a:effectLst>
            </a:endParaRPr>
          </a:p>
          <a:p>
            <a:pPr lvl="1">
              <a:lnSpc>
                <a:spcPct val="80000"/>
              </a:lnSpc>
              <a:defRPr/>
            </a:pPr>
            <a:r>
              <a:rPr lang="en-US" u="sng" kern="0" dirty="0" smtClean="0">
                <a:effectLst>
                  <a:outerShdw blurRad="38100" dist="38100" dir="2700000" algn="tl">
                    <a:srgbClr val="000000"/>
                  </a:outerShdw>
                </a:effectLst>
              </a:rPr>
              <a:t>State v. 8</a:t>
            </a:r>
            <a:r>
              <a:rPr lang="en-US" u="sng" kern="0" baseline="30000" dirty="0" smtClean="0">
                <a:effectLst>
                  <a:outerShdw blurRad="38100" dist="38100" dir="2700000" algn="tl">
                    <a:srgbClr val="000000"/>
                  </a:outerShdw>
                </a:effectLst>
              </a:rPr>
              <a:t>th</a:t>
            </a:r>
            <a:r>
              <a:rPr lang="en-US" u="sng" kern="0" dirty="0" smtClean="0">
                <a:effectLst>
                  <a:outerShdw blurRad="38100" dist="38100" dir="2700000" algn="tl">
                    <a:srgbClr val="000000"/>
                  </a:outerShdw>
                </a:effectLst>
              </a:rPr>
              <a:t> Judicial DC</a:t>
            </a:r>
            <a:r>
              <a:rPr lang="en-US" kern="0" dirty="0" smtClean="0">
                <a:effectLst>
                  <a:outerShdw blurRad="38100" dist="38100" dir="2700000" algn="tl">
                    <a:srgbClr val="000000"/>
                  </a:outerShdw>
                </a:effectLst>
              </a:rPr>
              <a:t>, 134 Nev. 104 (2018)</a:t>
            </a:r>
          </a:p>
          <a:p>
            <a:pPr lvl="2">
              <a:lnSpc>
                <a:spcPct val="80000"/>
              </a:lnSpc>
              <a:defRPr/>
            </a:pPr>
            <a:r>
              <a:rPr lang="en-US" kern="0" dirty="0" smtClean="0">
                <a:effectLst>
                  <a:outerShdw blurRad="38100" dist="38100" dir="2700000" algn="tl">
                    <a:srgbClr val="000000"/>
                  </a:outerShdw>
                </a:effectLst>
              </a:rPr>
              <a:t>Use of preliminary hearing testimony at trial where victim was unavailable admissible even though defense waived right to cross examine at the preliminary hearing</a:t>
            </a:r>
            <a:endParaRPr lang="en-US" kern="0" dirty="0">
              <a:effectLst>
                <a:outerShdw blurRad="38100" dist="38100" dir="2700000" algn="tl">
                  <a:srgbClr val="000000"/>
                </a:outerShdw>
              </a:effectLst>
            </a:endParaRPr>
          </a:p>
          <a:p>
            <a:pPr lvl="1" eaLnBrk="1" hangingPunct="1">
              <a:defRPr/>
            </a:pPr>
            <a:endParaRPr lang="en-US" kern="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0" y="228600"/>
            <a:ext cx="8229600" cy="1143000"/>
          </a:xfrm>
        </p:spPr>
        <p:txBody>
          <a:bodyPr/>
          <a:lstStyle/>
          <a:p>
            <a:pPr eaLnBrk="1" hangingPunct="1">
              <a:defRPr/>
            </a:pPr>
            <a:r>
              <a:rPr lang="en-US" kern="0" dirty="0"/>
              <a:t>Declarant Unavailable?</a:t>
            </a:r>
          </a:p>
        </p:txBody>
      </p:sp>
      <p:sp>
        <p:nvSpPr>
          <p:cNvPr id="110595" name="Rectangle 3"/>
          <p:cNvSpPr>
            <a:spLocks noGrp="1" noChangeArrowheads="1"/>
          </p:cNvSpPr>
          <p:nvPr>
            <p:ph type="body" idx="4294967295"/>
          </p:nvPr>
        </p:nvSpPr>
        <p:spPr>
          <a:xfrm>
            <a:off x="0" y="2582863"/>
            <a:ext cx="8229600" cy="3513137"/>
          </a:xfrm>
        </p:spPr>
        <p:txBody>
          <a:bodyPr>
            <a:normAutofit fontScale="92500" lnSpcReduction="20000"/>
          </a:bodyPr>
          <a:lstStyle/>
          <a:p>
            <a:pPr eaLnBrk="1" hangingPunct="1">
              <a:lnSpc>
                <a:spcPct val="80000"/>
              </a:lnSpc>
              <a:buFontTx/>
              <a:buNone/>
            </a:pPr>
            <a:r>
              <a:rPr lang="en-US" altLang="en-US" sz="1200" b="1" smtClean="0"/>
              <a:t>NRS 51.055  “Unavailable as a witness” defined.</a:t>
            </a:r>
            <a:endParaRPr lang="en-US" altLang="en-US" sz="1200" smtClean="0"/>
          </a:p>
          <a:p>
            <a:pPr eaLnBrk="1" hangingPunct="1">
              <a:lnSpc>
                <a:spcPct val="80000"/>
              </a:lnSpc>
            </a:pPr>
            <a:r>
              <a:rPr lang="en-US" altLang="en-US" sz="1200" smtClean="0"/>
              <a:t>      1.  A declarant is “unavailable as a witness” if the declarant is:</a:t>
            </a:r>
          </a:p>
          <a:p>
            <a:pPr eaLnBrk="1" hangingPunct="1">
              <a:lnSpc>
                <a:spcPct val="80000"/>
              </a:lnSpc>
            </a:pPr>
            <a:r>
              <a:rPr lang="en-US" altLang="en-US" sz="1200" smtClean="0"/>
              <a:t>      (a) Exempted by ruling of the judge on the ground of privilege from testifying concerning the subject matter of the declarant’s statement;</a:t>
            </a:r>
          </a:p>
          <a:p>
            <a:pPr eaLnBrk="1" hangingPunct="1">
              <a:lnSpc>
                <a:spcPct val="80000"/>
              </a:lnSpc>
            </a:pPr>
            <a:r>
              <a:rPr lang="en-US" altLang="en-US" sz="1200" smtClean="0"/>
              <a:t>      (b) Persistent in refusing to testify despite an order of the judge to do so;</a:t>
            </a:r>
          </a:p>
          <a:p>
            <a:pPr eaLnBrk="1" hangingPunct="1">
              <a:lnSpc>
                <a:spcPct val="80000"/>
              </a:lnSpc>
            </a:pPr>
            <a:r>
              <a:rPr lang="en-US" altLang="en-US" sz="1200" smtClean="0"/>
              <a:t>      (c) Unable to be present or to testify at the hearing because of death or then existing physical or mental illness or infirmity; or</a:t>
            </a:r>
          </a:p>
          <a:p>
            <a:pPr eaLnBrk="1" hangingPunct="1">
              <a:lnSpc>
                <a:spcPct val="80000"/>
              </a:lnSpc>
            </a:pPr>
            <a:r>
              <a:rPr lang="en-US" altLang="en-US" sz="1200" smtClean="0"/>
              <a:t>      (d) Absent from the hearing and beyond the jurisdiction of the court to compel appearance and the proponent of the declarant’s statement has exercised reasonable diligence but has been unable to procure the declarant’s attendance or to take the declarant’s deposition.</a:t>
            </a:r>
          </a:p>
          <a:p>
            <a:pPr eaLnBrk="1" hangingPunct="1">
              <a:lnSpc>
                <a:spcPct val="80000"/>
              </a:lnSpc>
            </a:pPr>
            <a:r>
              <a:rPr lang="en-US" altLang="en-US" sz="1200" smtClean="0"/>
              <a:t>      2.  A declarant is not “unavailable as a witness” if the declarant’s exemption, refusal, inability or absence is due to the procurement or wrongdoing of the proponent of the declarant’s statement for the purpose of preventing the witness from attending or testifying.</a:t>
            </a:r>
          </a:p>
          <a:p>
            <a:pPr eaLnBrk="1" hangingPunct="1">
              <a:lnSpc>
                <a:spcPct val="80000"/>
              </a:lnSpc>
              <a:buFontTx/>
              <a:buNone/>
            </a:pPr>
            <a:endParaRPr lang="en-US" altLang="en-US" sz="1200" smtClean="0"/>
          </a:p>
          <a:p>
            <a:pPr eaLnBrk="1" hangingPunct="1">
              <a:lnSpc>
                <a:spcPct val="80000"/>
              </a:lnSpc>
              <a:buFontTx/>
              <a:buNone/>
            </a:pPr>
            <a:r>
              <a:rPr lang="en-US" altLang="en-US" sz="1200" smtClean="0"/>
              <a:t>File a motion to admit 15 days prior.</a:t>
            </a:r>
          </a:p>
          <a:p>
            <a:pPr eaLnBrk="1" hangingPunct="1">
              <a:lnSpc>
                <a:spcPct val="80000"/>
              </a:lnSpc>
              <a:buFontTx/>
              <a:buNone/>
            </a:pPr>
            <a:r>
              <a:rPr lang="en-US" altLang="en-US" sz="1200" smtClean="0"/>
              <a:t>Ask for a hearing for the judge to determine:</a:t>
            </a:r>
          </a:p>
          <a:p>
            <a:pPr eaLnBrk="1" hangingPunct="1">
              <a:lnSpc>
                <a:spcPct val="80000"/>
              </a:lnSpc>
              <a:buFontTx/>
              <a:buAutoNum type="arabicParenR"/>
            </a:pPr>
            <a:r>
              <a:rPr lang="en-US" altLang="en-US" sz="1200" smtClean="0"/>
              <a:t>Deft represented by counsel</a:t>
            </a:r>
          </a:p>
          <a:p>
            <a:pPr eaLnBrk="1" hangingPunct="1">
              <a:lnSpc>
                <a:spcPct val="80000"/>
              </a:lnSpc>
              <a:buFontTx/>
              <a:buAutoNum type="arabicParenR"/>
            </a:pPr>
            <a:r>
              <a:rPr lang="en-US" altLang="en-US" sz="1200" smtClean="0"/>
              <a:t>Prior opportunity to Cross</a:t>
            </a:r>
          </a:p>
          <a:p>
            <a:pPr eaLnBrk="1" hangingPunct="1">
              <a:lnSpc>
                <a:spcPct val="80000"/>
              </a:lnSpc>
              <a:buFontTx/>
              <a:buAutoNum type="arabicParenR"/>
            </a:pPr>
            <a:r>
              <a:rPr lang="en-US" altLang="en-US" sz="1200" smtClean="0"/>
              <a:t>The declarant is “unavailable”</a:t>
            </a:r>
          </a:p>
        </p:txBody>
      </p:sp>
      <p:sp>
        <p:nvSpPr>
          <p:cNvPr id="90116" name="Text Box 4"/>
          <p:cNvSpPr txBox="1">
            <a:spLocks noChangeArrowheads="1"/>
          </p:cNvSpPr>
          <p:nvPr/>
        </p:nvSpPr>
        <p:spPr bwMode="auto">
          <a:xfrm>
            <a:off x="609600" y="1676400"/>
            <a:ext cx="3276600" cy="376238"/>
          </a:xfrm>
          <a:prstGeom prst="rect">
            <a:avLst/>
          </a:prstGeom>
          <a:solidFill>
            <a:srgbClr val="333300">
              <a:alpha val="0"/>
            </a:srgbClr>
          </a:solidFill>
          <a:ln w="9525">
            <a:solidFill>
              <a:srgbClr val="FFFF00"/>
            </a:solidFill>
            <a:miter lim="800000"/>
            <a:headEnd/>
            <a:tailEnd/>
          </a:ln>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800">
                <a:cs typeface="Arial" panose="020B0604020202020204" pitchFamily="34" charset="0"/>
              </a:rPr>
              <a:t>Witness unavailable?</a:t>
            </a:r>
          </a:p>
        </p:txBody>
      </p:sp>
      <p:sp>
        <p:nvSpPr>
          <p:cNvPr id="90117" name="AutoShape 5"/>
          <p:cNvSpPr>
            <a:spLocks noChangeArrowheads="1"/>
          </p:cNvSpPr>
          <p:nvPr/>
        </p:nvSpPr>
        <p:spPr bwMode="auto">
          <a:xfrm>
            <a:off x="4191000" y="1600200"/>
            <a:ext cx="1371600" cy="533400"/>
          </a:xfrm>
          <a:prstGeom prst="rightArrow">
            <a:avLst>
              <a:gd name="adj1" fmla="val 50000"/>
              <a:gd name="adj2" fmla="val 64286"/>
            </a:avLst>
          </a:prstGeom>
          <a:solidFill>
            <a:schemeClr val="accent1"/>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800">
                <a:cs typeface="Arial" panose="020B0604020202020204" pitchFamily="34" charset="0"/>
              </a:rPr>
              <a:t>NO</a:t>
            </a:r>
          </a:p>
        </p:txBody>
      </p:sp>
      <p:sp>
        <p:nvSpPr>
          <p:cNvPr id="90118" name="Text Box 6"/>
          <p:cNvSpPr txBox="1">
            <a:spLocks noChangeArrowheads="1"/>
          </p:cNvSpPr>
          <p:nvPr/>
        </p:nvSpPr>
        <p:spPr bwMode="auto">
          <a:xfrm>
            <a:off x="6019800" y="1546225"/>
            <a:ext cx="2590800" cy="1196975"/>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2400">
                <a:cs typeface="Arial" panose="020B0604020202020204" pitchFamily="34" charset="0"/>
              </a:rPr>
              <a:t>Evidence inadmissible under Crawford.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059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059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059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059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059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059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0595">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0595">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0595">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0595">
                                            <p:txEl>
                                              <p:pRg st="11" end="1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1059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0" y="228600"/>
            <a:ext cx="8229600" cy="1143000"/>
          </a:xfrm>
        </p:spPr>
        <p:txBody>
          <a:bodyPr>
            <a:normAutofit fontScale="90000"/>
          </a:bodyPr>
          <a:lstStyle/>
          <a:p>
            <a:pPr algn="ctr" eaLnBrk="1" hangingPunct="1">
              <a:defRPr/>
            </a:pPr>
            <a:r>
              <a:rPr lang="en-US" sz="4000" kern="0" dirty="0"/>
              <a:t>Crawford not applicable to other proceedings</a:t>
            </a:r>
          </a:p>
        </p:txBody>
      </p:sp>
      <p:sp>
        <p:nvSpPr>
          <p:cNvPr id="91139" name="Rectangle 3"/>
          <p:cNvSpPr>
            <a:spLocks noGrp="1" noChangeArrowheads="1"/>
          </p:cNvSpPr>
          <p:nvPr>
            <p:ph type="body" idx="4294967295"/>
          </p:nvPr>
        </p:nvSpPr>
        <p:spPr>
          <a:xfrm>
            <a:off x="533400" y="1676400"/>
            <a:ext cx="8229600" cy="4495800"/>
          </a:xfrm>
        </p:spPr>
        <p:txBody>
          <a:bodyPr/>
          <a:lstStyle/>
          <a:p>
            <a:pPr eaLnBrk="1" hangingPunct="1">
              <a:lnSpc>
                <a:spcPct val="90000"/>
              </a:lnSpc>
            </a:pPr>
            <a:r>
              <a:rPr lang="en-US" altLang="en-US" u="sng" dirty="0" err="1" smtClean="0"/>
              <a:t>Lepley</a:t>
            </a:r>
            <a:r>
              <a:rPr lang="en-US" altLang="en-US" u="sng" dirty="0" smtClean="0"/>
              <a:t> v. Warden</a:t>
            </a:r>
            <a:r>
              <a:rPr lang="en-US" altLang="en-US" dirty="0" smtClean="0"/>
              <a:t>, NV State Prison, 238 P.3d 832. </a:t>
            </a:r>
          </a:p>
          <a:p>
            <a:pPr lvl="1" eaLnBrk="1" hangingPunct="1">
              <a:lnSpc>
                <a:spcPct val="90000"/>
              </a:lnSpc>
            </a:pPr>
            <a:r>
              <a:rPr lang="en-US" altLang="en-US" dirty="0" smtClean="0"/>
              <a:t>There is no “functional equivalent” to trial (prison disciplinary hearing)</a:t>
            </a:r>
          </a:p>
          <a:p>
            <a:pPr lvl="1" eaLnBrk="1" hangingPunct="1">
              <a:lnSpc>
                <a:spcPct val="90000"/>
              </a:lnSpc>
            </a:pPr>
            <a:endParaRPr lang="en-US" altLang="en-US" dirty="0" smtClean="0"/>
          </a:p>
          <a:p>
            <a:pPr eaLnBrk="1" hangingPunct="1">
              <a:lnSpc>
                <a:spcPct val="90000"/>
              </a:lnSpc>
            </a:pPr>
            <a:r>
              <a:rPr lang="en-US" altLang="en-US" u="sng" dirty="0" smtClean="0"/>
              <a:t>Summers v. State</a:t>
            </a:r>
            <a:r>
              <a:rPr lang="en-US" altLang="en-US" dirty="0" smtClean="0"/>
              <a:t>, 122 Nev. 1326</a:t>
            </a:r>
          </a:p>
          <a:p>
            <a:pPr lvl="1" eaLnBrk="1" hangingPunct="1">
              <a:lnSpc>
                <a:spcPct val="90000"/>
              </a:lnSpc>
            </a:pPr>
            <a:r>
              <a:rPr lang="en-US" altLang="en-US" u="sng" dirty="0" smtClean="0"/>
              <a:t>Crawford</a:t>
            </a:r>
            <a:r>
              <a:rPr lang="en-US" altLang="en-US" dirty="0" smtClean="0"/>
              <a:t> inapplicable to penalty hearing</a:t>
            </a:r>
          </a:p>
          <a:p>
            <a:pPr marL="457200" lvl="1" indent="0" eaLnBrk="1" hangingPunct="1">
              <a:lnSpc>
                <a:spcPct val="90000"/>
              </a:lnSpc>
              <a:buNone/>
            </a:pPr>
            <a:endParaRPr lang="en-US" altLang="en-US" dirty="0" smtClean="0"/>
          </a:p>
          <a:p>
            <a:pPr eaLnBrk="1" hangingPunct="1">
              <a:lnSpc>
                <a:spcPct val="90000"/>
              </a:lnSpc>
            </a:pPr>
            <a:r>
              <a:rPr lang="en-US" altLang="en-US" u="sng" dirty="0" smtClean="0"/>
              <a:t>Sheriff v. </a:t>
            </a:r>
            <a:r>
              <a:rPr lang="en-US" altLang="en-US" u="sng" dirty="0" err="1" smtClean="0"/>
              <a:t>Witzenburg</a:t>
            </a:r>
            <a:r>
              <a:rPr lang="en-US" altLang="en-US" dirty="0" smtClean="0"/>
              <a:t>, 122 Nev. 1056</a:t>
            </a:r>
          </a:p>
          <a:p>
            <a:pPr lvl="1" eaLnBrk="1" hangingPunct="1">
              <a:lnSpc>
                <a:spcPct val="90000"/>
              </a:lnSpc>
            </a:pPr>
            <a:r>
              <a:rPr lang="en-US" altLang="en-US" dirty="0" smtClean="0"/>
              <a:t>Confrontation clause not applicable to preliminary hearings</a:t>
            </a:r>
          </a:p>
          <a:p>
            <a:pPr lvl="1" eaLnBrk="1" hangingPunct="1">
              <a:lnSpc>
                <a:spcPct val="90000"/>
              </a:lnSpc>
              <a:buFontTx/>
              <a:buNone/>
            </a:pPr>
            <a:endParaRPr lang="en-US" altLang="en-US"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533400" y="304800"/>
            <a:ext cx="3276600" cy="376238"/>
          </a:xfrm>
          <a:prstGeom prst="rect">
            <a:avLst/>
          </a:prstGeom>
          <a:solidFill>
            <a:srgbClr val="333300">
              <a:alpha val="0"/>
            </a:srgbClr>
          </a:solidFill>
          <a:ln w="9525">
            <a:solidFill>
              <a:srgbClr val="FFFF00"/>
            </a:solidFill>
            <a:miter lim="800000"/>
            <a:headEnd/>
            <a:tailEnd/>
          </a:ln>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800">
                <a:cs typeface="Arial" panose="020B0604020202020204" pitchFamily="34" charset="0"/>
              </a:rPr>
              <a:t>Is the Evidence Hearsay?</a:t>
            </a:r>
          </a:p>
        </p:txBody>
      </p:sp>
      <p:sp>
        <p:nvSpPr>
          <p:cNvPr id="92163" name="Text Box 3"/>
          <p:cNvSpPr txBox="1">
            <a:spLocks noChangeArrowheads="1"/>
          </p:cNvSpPr>
          <p:nvPr/>
        </p:nvSpPr>
        <p:spPr bwMode="auto">
          <a:xfrm>
            <a:off x="6400800" y="381000"/>
            <a:ext cx="2590800" cy="2940050"/>
          </a:xfrm>
          <a:prstGeom prst="rect">
            <a:avLst/>
          </a:prstGeom>
          <a:solidFill>
            <a:srgbClr val="333300">
              <a:alpha val="0"/>
            </a:srgbClr>
          </a:solidFill>
          <a:ln w="9525">
            <a:solidFill>
              <a:srgbClr val="FFFF00"/>
            </a:solidFill>
            <a:miter lim="800000"/>
            <a:headEnd/>
            <a:tailEnd/>
          </a:ln>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3100">
                <a:cs typeface="Arial" panose="020B0604020202020204" pitchFamily="34" charset="0"/>
              </a:rPr>
              <a:t>No Crawford issue, evidence comes in if otherwise admissible.</a:t>
            </a:r>
            <a:endParaRPr lang="en-US" altLang="en-US" sz="1800">
              <a:cs typeface="Arial" panose="020B0604020202020204" pitchFamily="34" charset="0"/>
            </a:endParaRPr>
          </a:p>
        </p:txBody>
      </p:sp>
      <p:sp>
        <p:nvSpPr>
          <p:cNvPr id="92164" name="Text Box 4"/>
          <p:cNvSpPr txBox="1">
            <a:spLocks noChangeArrowheads="1"/>
          </p:cNvSpPr>
          <p:nvPr/>
        </p:nvSpPr>
        <p:spPr bwMode="auto">
          <a:xfrm>
            <a:off x="228600" y="1143000"/>
            <a:ext cx="3810000" cy="376238"/>
          </a:xfrm>
          <a:prstGeom prst="rect">
            <a:avLst/>
          </a:prstGeom>
          <a:solidFill>
            <a:srgbClr val="333300">
              <a:alpha val="0"/>
            </a:srgbClr>
          </a:solidFill>
          <a:ln w="9525">
            <a:solidFill>
              <a:srgbClr val="FFFF00"/>
            </a:solidFill>
            <a:miter lim="800000"/>
            <a:headEnd/>
            <a:tailEnd/>
          </a:ln>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800">
                <a:cs typeface="Arial" panose="020B0604020202020204" pitchFamily="34" charset="0"/>
              </a:rPr>
              <a:t>Has the declarant testified at trial?</a:t>
            </a:r>
          </a:p>
        </p:txBody>
      </p:sp>
      <p:sp>
        <p:nvSpPr>
          <p:cNvPr id="92165" name="Text Box 5"/>
          <p:cNvSpPr txBox="1">
            <a:spLocks noChangeArrowheads="1"/>
          </p:cNvSpPr>
          <p:nvPr/>
        </p:nvSpPr>
        <p:spPr bwMode="auto">
          <a:xfrm>
            <a:off x="609600" y="1981200"/>
            <a:ext cx="3276600" cy="376238"/>
          </a:xfrm>
          <a:prstGeom prst="rect">
            <a:avLst/>
          </a:prstGeom>
          <a:solidFill>
            <a:srgbClr val="333300">
              <a:alpha val="0"/>
            </a:srgbClr>
          </a:solidFill>
          <a:ln w="9525">
            <a:solidFill>
              <a:srgbClr val="FFFF00"/>
            </a:solidFill>
            <a:miter lim="800000"/>
            <a:headEnd/>
            <a:tailEnd/>
          </a:ln>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800">
                <a:cs typeface="Arial" panose="020B0604020202020204" pitchFamily="34" charset="0"/>
              </a:rPr>
              <a:t>Is the Evidence Testimonial?</a:t>
            </a:r>
          </a:p>
        </p:txBody>
      </p:sp>
      <p:sp>
        <p:nvSpPr>
          <p:cNvPr id="92166" name="Text Box 6"/>
          <p:cNvSpPr txBox="1">
            <a:spLocks noChangeArrowheads="1"/>
          </p:cNvSpPr>
          <p:nvPr/>
        </p:nvSpPr>
        <p:spPr bwMode="auto">
          <a:xfrm>
            <a:off x="228600" y="2819400"/>
            <a:ext cx="4343400" cy="650875"/>
          </a:xfrm>
          <a:prstGeom prst="rect">
            <a:avLst/>
          </a:prstGeom>
          <a:solidFill>
            <a:srgbClr val="333300">
              <a:alpha val="0"/>
            </a:srgbClr>
          </a:solidFill>
          <a:ln w="9525">
            <a:solidFill>
              <a:srgbClr val="FFFF00"/>
            </a:solidFill>
            <a:miter lim="800000"/>
            <a:headEnd/>
            <a:tailEnd/>
          </a:ln>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800">
                <a:cs typeface="Arial" panose="020B0604020202020204" pitchFamily="34" charset="0"/>
              </a:rPr>
              <a:t>Confrontation exception apply?  Dying Declaration or Forfeiture by wrongdoing.</a:t>
            </a:r>
          </a:p>
        </p:txBody>
      </p:sp>
      <p:sp>
        <p:nvSpPr>
          <p:cNvPr id="92167" name="Text Box 7"/>
          <p:cNvSpPr txBox="1">
            <a:spLocks noChangeArrowheads="1"/>
          </p:cNvSpPr>
          <p:nvPr/>
        </p:nvSpPr>
        <p:spPr bwMode="auto">
          <a:xfrm>
            <a:off x="228600" y="3962400"/>
            <a:ext cx="3962400" cy="376238"/>
          </a:xfrm>
          <a:prstGeom prst="rect">
            <a:avLst/>
          </a:prstGeom>
          <a:solidFill>
            <a:srgbClr val="333300">
              <a:alpha val="0"/>
            </a:srgbClr>
          </a:solidFill>
          <a:ln w="9525">
            <a:solidFill>
              <a:srgbClr val="FFFF00"/>
            </a:solidFill>
            <a:miter lim="800000"/>
            <a:headEnd/>
            <a:tailEnd/>
          </a:ln>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800">
                <a:cs typeface="Arial" panose="020B0604020202020204" pitchFamily="34" charset="0"/>
              </a:rPr>
              <a:t>Prior opportunity to cross-examine?</a:t>
            </a:r>
          </a:p>
        </p:txBody>
      </p:sp>
      <p:sp>
        <p:nvSpPr>
          <p:cNvPr id="92168" name="Text Box 8"/>
          <p:cNvSpPr txBox="1">
            <a:spLocks noChangeArrowheads="1"/>
          </p:cNvSpPr>
          <p:nvPr/>
        </p:nvSpPr>
        <p:spPr bwMode="auto">
          <a:xfrm>
            <a:off x="762000" y="4800600"/>
            <a:ext cx="3276600" cy="376238"/>
          </a:xfrm>
          <a:prstGeom prst="rect">
            <a:avLst/>
          </a:prstGeom>
          <a:solidFill>
            <a:srgbClr val="333300">
              <a:alpha val="0"/>
            </a:srgbClr>
          </a:solidFill>
          <a:ln w="9525">
            <a:solidFill>
              <a:srgbClr val="FFFF00"/>
            </a:solidFill>
            <a:miter lim="800000"/>
            <a:headEnd/>
            <a:tailEnd/>
          </a:ln>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800">
                <a:cs typeface="Arial" panose="020B0604020202020204" pitchFamily="34" charset="0"/>
              </a:rPr>
              <a:t>Witness unavailable?</a:t>
            </a:r>
          </a:p>
        </p:txBody>
      </p:sp>
      <p:sp>
        <p:nvSpPr>
          <p:cNvPr id="92169" name="Text Box 9"/>
          <p:cNvSpPr txBox="1">
            <a:spLocks noChangeArrowheads="1"/>
          </p:cNvSpPr>
          <p:nvPr/>
        </p:nvSpPr>
        <p:spPr bwMode="auto">
          <a:xfrm>
            <a:off x="381000" y="5715000"/>
            <a:ext cx="3581400" cy="650875"/>
          </a:xfrm>
          <a:prstGeom prst="rect">
            <a:avLst/>
          </a:prstGeom>
          <a:solidFill>
            <a:srgbClr val="333300">
              <a:alpha val="0"/>
            </a:srgbClr>
          </a:solidFill>
          <a:ln w="9525">
            <a:solidFill>
              <a:srgbClr val="FFFF00"/>
            </a:solidFill>
            <a:miter lim="800000"/>
            <a:headEnd/>
            <a:tailEnd/>
          </a:ln>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800">
                <a:cs typeface="Arial" panose="020B0604020202020204" pitchFamily="34" charset="0"/>
              </a:rPr>
              <a:t>Evidence satisfies Crawford and comes in if otherwise admissible  </a:t>
            </a:r>
          </a:p>
        </p:txBody>
      </p:sp>
      <p:sp>
        <p:nvSpPr>
          <p:cNvPr id="92170" name="AutoShape 10"/>
          <p:cNvSpPr>
            <a:spLocks noChangeArrowheads="1"/>
          </p:cNvSpPr>
          <p:nvPr/>
        </p:nvSpPr>
        <p:spPr bwMode="auto">
          <a:xfrm>
            <a:off x="4572000" y="1066800"/>
            <a:ext cx="1371600" cy="533400"/>
          </a:xfrm>
          <a:prstGeom prst="rightArrow">
            <a:avLst>
              <a:gd name="adj1" fmla="val 50000"/>
              <a:gd name="adj2" fmla="val 64286"/>
            </a:avLst>
          </a:prstGeom>
          <a:solidFill>
            <a:schemeClr val="accent1"/>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800">
                <a:cs typeface="Arial" panose="020B0604020202020204" pitchFamily="34" charset="0"/>
              </a:rPr>
              <a:t>YES</a:t>
            </a:r>
          </a:p>
        </p:txBody>
      </p:sp>
      <p:sp>
        <p:nvSpPr>
          <p:cNvPr id="92171" name="AutoShape 11"/>
          <p:cNvSpPr>
            <a:spLocks noChangeArrowheads="1"/>
          </p:cNvSpPr>
          <p:nvPr/>
        </p:nvSpPr>
        <p:spPr bwMode="auto">
          <a:xfrm>
            <a:off x="4724400" y="2819400"/>
            <a:ext cx="1371600" cy="533400"/>
          </a:xfrm>
          <a:prstGeom prst="rightArrow">
            <a:avLst>
              <a:gd name="adj1" fmla="val 50000"/>
              <a:gd name="adj2" fmla="val 64286"/>
            </a:avLst>
          </a:prstGeom>
          <a:solidFill>
            <a:schemeClr val="accent1"/>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800">
                <a:cs typeface="Arial" panose="020B0604020202020204" pitchFamily="34" charset="0"/>
              </a:rPr>
              <a:t>YES</a:t>
            </a:r>
          </a:p>
        </p:txBody>
      </p:sp>
      <p:sp>
        <p:nvSpPr>
          <p:cNvPr id="92172" name="AutoShape 12"/>
          <p:cNvSpPr>
            <a:spLocks noChangeArrowheads="1"/>
          </p:cNvSpPr>
          <p:nvPr/>
        </p:nvSpPr>
        <p:spPr bwMode="auto">
          <a:xfrm>
            <a:off x="4572000" y="304800"/>
            <a:ext cx="1371600" cy="533400"/>
          </a:xfrm>
          <a:prstGeom prst="rightArrow">
            <a:avLst>
              <a:gd name="adj1" fmla="val 50000"/>
              <a:gd name="adj2" fmla="val 64286"/>
            </a:avLst>
          </a:prstGeom>
          <a:solidFill>
            <a:schemeClr val="accent1"/>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800">
                <a:cs typeface="Arial" panose="020B0604020202020204" pitchFamily="34" charset="0"/>
              </a:rPr>
              <a:t>NO</a:t>
            </a:r>
          </a:p>
        </p:txBody>
      </p:sp>
      <p:sp>
        <p:nvSpPr>
          <p:cNvPr id="92173" name="AutoShape 13"/>
          <p:cNvSpPr>
            <a:spLocks noChangeArrowheads="1"/>
          </p:cNvSpPr>
          <p:nvPr/>
        </p:nvSpPr>
        <p:spPr bwMode="auto">
          <a:xfrm>
            <a:off x="4648200" y="1905000"/>
            <a:ext cx="1371600" cy="533400"/>
          </a:xfrm>
          <a:prstGeom prst="rightArrow">
            <a:avLst>
              <a:gd name="adj1" fmla="val 50000"/>
              <a:gd name="adj2" fmla="val 64286"/>
            </a:avLst>
          </a:prstGeom>
          <a:solidFill>
            <a:schemeClr val="accent1"/>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800">
                <a:cs typeface="Arial" panose="020B0604020202020204" pitchFamily="34" charset="0"/>
              </a:rPr>
              <a:t>NO</a:t>
            </a:r>
          </a:p>
        </p:txBody>
      </p:sp>
      <p:sp>
        <p:nvSpPr>
          <p:cNvPr id="92174" name="AutoShape 14"/>
          <p:cNvSpPr>
            <a:spLocks noChangeArrowheads="1"/>
          </p:cNvSpPr>
          <p:nvPr/>
        </p:nvSpPr>
        <p:spPr bwMode="auto">
          <a:xfrm>
            <a:off x="4724400" y="3886200"/>
            <a:ext cx="1371600" cy="533400"/>
          </a:xfrm>
          <a:prstGeom prst="rightArrow">
            <a:avLst>
              <a:gd name="adj1" fmla="val 50000"/>
              <a:gd name="adj2" fmla="val 64286"/>
            </a:avLst>
          </a:prstGeom>
          <a:solidFill>
            <a:schemeClr val="accent1"/>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800">
                <a:cs typeface="Arial" panose="020B0604020202020204" pitchFamily="34" charset="0"/>
              </a:rPr>
              <a:t>NO</a:t>
            </a:r>
          </a:p>
        </p:txBody>
      </p:sp>
      <p:sp>
        <p:nvSpPr>
          <p:cNvPr id="92175" name="AutoShape 15"/>
          <p:cNvSpPr>
            <a:spLocks noChangeArrowheads="1"/>
          </p:cNvSpPr>
          <p:nvPr/>
        </p:nvSpPr>
        <p:spPr bwMode="auto">
          <a:xfrm>
            <a:off x="4800600" y="4724400"/>
            <a:ext cx="1371600" cy="533400"/>
          </a:xfrm>
          <a:prstGeom prst="rightArrow">
            <a:avLst>
              <a:gd name="adj1" fmla="val 50000"/>
              <a:gd name="adj2" fmla="val 64286"/>
            </a:avLst>
          </a:prstGeom>
          <a:solidFill>
            <a:schemeClr val="accent1"/>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800">
                <a:cs typeface="Arial" panose="020B0604020202020204" pitchFamily="34" charset="0"/>
              </a:rPr>
              <a:t>NO</a:t>
            </a:r>
          </a:p>
        </p:txBody>
      </p:sp>
      <p:sp>
        <p:nvSpPr>
          <p:cNvPr id="92176" name="Text Box 16"/>
          <p:cNvSpPr txBox="1">
            <a:spLocks noChangeArrowheads="1"/>
          </p:cNvSpPr>
          <p:nvPr/>
        </p:nvSpPr>
        <p:spPr bwMode="auto">
          <a:xfrm>
            <a:off x="6400800" y="3965575"/>
            <a:ext cx="2590800" cy="1196975"/>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2400">
                <a:cs typeface="Arial" panose="020B0604020202020204" pitchFamily="34" charset="0"/>
              </a:rPr>
              <a:t>Evidence inadmissible under Crawford.</a:t>
            </a:r>
          </a:p>
        </p:txBody>
      </p:sp>
      <p:sp>
        <p:nvSpPr>
          <p:cNvPr id="92177" name="AutoShape 17"/>
          <p:cNvSpPr>
            <a:spLocks noChangeArrowheads="1"/>
          </p:cNvSpPr>
          <p:nvPr/>
        </p:nvSpPr>
        <p:spPr bwMode="auto">
          <a:xfrm>
            <a:off x="1752600" y="685800"/>
            <a:ext cx="838200"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800">
                <a:cs typeface="Arial" panose="020B0604020202020204" pitchFamily="34" charset="0"/>
              </a:rPr>
              <a:t>Yes</a:t>
            </a:r>
          </a:p>
        </p:txBody>
      </p:sp>
      <p:sp>
        <p:nvSpPr>
          <p:cNvPr id="92178" name="AutoShape 18"/>
          <p:cNvSpPr>
            <a:spLocks noChangeArrowheads="1"/>
          </p:cNvSpPr>
          <p:nvPr/>
        </p:nvSpPr>
        <p:spPr bwMode="auto">
          <a:xfrm>
            <a:off x="1752600" y="1524000"/>
            <a:ext cx="838200"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800">
                <a:cs typeface="Arial" panose="020B0604020202020204" pitchFamily="34" charset="0"/>
              </a:rPr>
              <a:t>No</a:t>
            </a:r>
          </a:p>
        </p:txBody>
      </p:sp>
      <p:sp>
        <p:nvSpPr>
          <p:cNvPr id="92179" name="AutoShape 19"/>
          <p:cNvSpPr>
            <a:spLocks noChangeArrowheads="1"/>
          </p:cNvSpPr>
          <p:nvPr/>
        </p:nvSpPr>
        <p:spPr bwMode="auto">
          <a:xfrm>
            <a:off x="1752600" y="2362200"/>
            <a:ext cx="838200"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800">
                <a:cs typeface="Arial" panose="020B0604020202020204" pitchFamily="34" charset="0"/>
              </a:rPr>
              <a:t>Yes</a:t>
            </a:r>
          </a:p>
        </p:txBody>
      </p:sp>
      <p:sp>
        <p:nvSpPr>
          <p:cNvPr id="92180" name="AutoShape 20"/>
          <p:cNvSpPr>
            <a:spLocks noChangeArrowheads="1"/>
          </p:cNvSpPr>
          <p:nvPr/>
        </p:nvSpPr>
        <p:spPr bwMode="auto">
          <a:xfrm>
            <a:off x="1828800" y="3505200"/>
            <a:ext cx="838200"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800">
                <a:cs typeface="Arial" panose="020B0604020202020204" pitchFamily="34" charset="0"/>
              </a:rPr>
              <a:t>No</a:t>
            </a:r>
          </a:p>
        </p:txBody>
      </p:sp>
      <p:sp>
        <p:nvSpPr>
          <p:cNvPr id="92181" name="AutoShape 21"/>
          <p:cNvSpPr>
            <a:spLocks noChangeArrowheads="1"/>
          </p:cNvSpPr>
          <p:nvPr/>
        </p:nvSpPr>
        <p:spPr bwMode="auto">
          <a:xfrm>
            <a:off x="1828800" y="4343400"/>
            <a:ext cx="838200"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800">
                <a:cs typeface="Arial" panose="020B0604020202020204" pitchFamily="34" charset="0"/>
              </a:rPr>
              <a:t>Yes</a:t>
            </a:r>
          </a:p>
        </p:txBody>
      </p:sp>
      <p:sp>
        <p:nvSpPr>
          <p:cNvPr id="92182" name="AutoShape 22"/>
          <p:cNvSpPr>
            <a:spLocks noChangeArrowheads="1"/>
          </p:cNvSpPr>
          <p:nvPr/>
        </p:nvSpPr>
        <p:spPr bwMode="auto">
          <a:xfrm>
            <a:off x="1828800" y="5257800"/>
            <a:ext cx="838200"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800">
                <a:cs typeface="Arial" panose="020B0604020202020204" pitchFamily="34" charset="0"/>
              </a:rPr>
              <a:t>Yes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685800" y="1295400"/>
            <a:ext cx="3276600" cy="376238"/>
          </a:xfrm>
          <a:prstGeom prst="rect">
            <a:avLst/>
          </a:prstGeom>
          <a:solidFill>
            <a:srgbClr val="333300">
              <a:alpha val="0"/>
            </a:srgbClr>
          </a:solidFill>
          <a:ln w="9525">
            <a:solidFill>
              <a:srgbClr val="FFFF00"/>
            </a:solidFill>
            <a:miter lim="800000"/>
            <a:headEnd/>
            <a:tailEnd/>
          </a:ln>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800">
                <a:cs typeface="Arial" panose="020B0604020202020204" pitchFamily="34" charset="0"/>
              </a:rPr>
              <a:t>Is the Evidence Hearsay?</a:t>
            </a:r>
          </a:p>
        </p:txBody>
      </p:sp>
      <p:sp>
        <p:nvSpPr>
          <p:cNvPr id="93187" name="Text Box 3"/>
          <p:cNvSpPr txBox="1">
            <a:spLocks noChangeArrowheads="1"/>
          </p:cNvSpPr>
          <p:nvPr/>
        </p:nvSpPr>
        <p:spPr bwMode="auto">
          <a:xfrm>
            <a:off x="609600" y="2443163"/>
            <a:ext cx="3276600" cy="376237"/>
          </a:xfrm>
          <a:prstGeom prst="rect">
            <a:avLst/>
          </a:prstGeom>
          <a:solidFill>
            <a:srgbClr val="333300">
              <a:alpha val="0"/>
            </a:srgbClr>
          </a:solidFill>
          <a:ln w="9525">
            <a:solidFill>
              <a:srgbClr val="FFFF00"/>
            </a:solidFill>
            <a:miter lim="800000"/>
            <a:headEnd/>
            <a:tailEnd/>
          </a:ln>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800">
                <a:cs typeface="Arial" panose="020B0604020202020204" pitchFamily="34" charset="0"/>
              </a:rPr>
              <a:t>Is the Evidence Testimonial?</a:t>
            </a:r>
          </a:p>
        </p:txBody>
      </p:sp>
      <p:sp>
        <p:nvSpPr>
          <p:cNvPr id="93188" name="Text Box 4"/>
          <p:cNvSpPr txBox="1">
            <a:spLocks noChangeArrowheads="1"/>
          </p:cNvSpPr>
          <p:nvPr/>
        </p:nvSpPr>
        <p:spPr bwMode="auto">
          <a:xfrm>
            <a:off x="228600" y="3616325"/>
            <a:ext cx="4343400" cy="650875"/>
          </a:xfrm>
          <a:prstGeom prst="rect">
            <a:avLst/>
          </a:prstGeom>
          <a:solidFill>
            <a:srgbClr val="333300">
              <a:alpha val="0"/>
            </a:srgbClr>
          </a:solidFill>
          <a:ln w="9525">
            <a:solidFill>
              <a:srgbClr val="FFFF00"/>
            </a:solidFill>
            <a:miter lim="800000"/>
            <a:headEnd/>
            <a:tailEnd/>
          </a:ln>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800">
                <a:cs typeface="Arial" panose="020B0604020202020204" pitchFamily="34" charset="0"/>
              </a:rPr>
              <a:t>Confrontation exception apply?  Dying Declaration or Forfeiture by wrongdoing.</a:t>
            </a:r>
          </a:p>
        </p:txBody>
      </p:sp>
      <p:sp>
        <p:nvSpPr>
          <p:cNvPr id="93189" name="Text Box 5"/>
          <p:cNvSpPr txBox="1">
            <a:spLocks noChangeArrowheads="1"/>
          </p:cNvSpPr>
          <p:nvPr/>
        </p:nvSpPr>
        <p:spPr bwMode="auto">
          <a:xfrm>
            <a:off x="381000" y="5033963"/>
            <a:ext cx="3962400" cy="376237"/>
          </a:xfrm>
          <a:prstGeom prst="rect">
            <a:avLst/>
          </a:prstGeom>
          <a:solidFill>
            <a:srgbClr val="333300">
              <a:alpha val="0"/>
            </a:srgbClr>
          </a:solidFill>
          <a:ln w="9525">
            <a:solidFill>
              <a:srgbClr val="FFFF00"/>
            </a:solidFill>
            <a:miter lim="800000"/>
            <a:headEnd/>
            <a:tailEnd/>
          </a:ln>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800">
                <a:cs typeface="Arial" panose="020B0604020202020204" pitchFamily="34" charset="0"/>
              </a:rPr>
              <a:t>Prior opportunity to cross-examine?</a:t>
            </a:r>
          </a:p>
        </p:txBody>
      </p:sp>
      <p:sp>
        <p:nvSpPr>
          <p:cNvPr id="93190" name="Text Box 6"/>
          <p:cNvSpPr txBox="1">
            <a:spLocks noChangeArrowheads="1"/>
          </p:cNvSpPr>
          <p:nvPr/>
        </p:nvSpPr>
        <p:spPr bwMode="auto">
          <a:xfrm>
            <a:off x="762000" y="5719763"/>
            <a:ext cx="3276600" cy="376237"/>
          </a:xfrm>
          <a:prstGeom prst="rect">
            <a:avLst/>
          </a:prstGeom>
          <a:solidFill>
            <a:srgbClr val="333300">
              <a:alpha val="0"/>
            </a:srgbClr>
          </a:solidFill>
          <a:ln w="9525">
            <a:solidFill>
              <a:srgbClr val="FFFF00"/>
            </a:solidFill>
            <a:miter lim="800000"/>
            <a:headEnd/>
            <a:tailEnd/>
          </a:ln>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800">
                <a:cs typeface="Arial" panose="020B0604020202020204" pitchFamily="34" charset="0"/>
              </a:rPr>
              <a:t>Witness unavailable?</a:t>
            </a:r>
          </a:p>
        </p:txBody>
      </p:sp>
      <p:sp>
        <p:nvSpPr>
          <p:cNvPr id="93191" name="Text Box 7"/>
          <p:cNvSpPr txBox="1">
            <a:spLocks noChangeArrowheads="1"/>
          </p:cNvSpPr>
          <p:nvPr/>
        </p:nvSpPr>
        <p:spPr bwMode="auto">
          <a:xfrm>
            <a:off x="6096000" y="1295400"/>
            <a:ext cx="2209800" cy="376238"/>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800"/>
              <a:t>NRS 51.035</a:t>
            </a:r>
          </a:p>
        </p:txBody>
      </p:sp>
      <p:sp>
        <p:nvSpPr>
          <p:cNvPr id="93192" name="Text Box 8"/>
          <p:cNvSpPr txBox="1">
            <a:spLocks noChangeArrowheads="1"/>
          </p:cNvSpPr>
          <p:nvPr/>
        </p:nvSpPr>
        <p:spPr bwMode="auto">
          <a:xfrm>
            <a:off x="6096000" y="2362200"/>
            <a:ext cx="2209800" cy="650875"/>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800" dirty="0"/>
              <a:t>Flores, Harkins, Davis </a:t>
            </a:r>
          </a:p>
        </p:txBody>
      </p:sp>
      <p:sp>
        <p:nvSpPr>
          <p:cNvPr id="93193" name="Text Box 9"/>
          <p:cNvSpPr txBox="1">
            <a:spLocks noChangeArrowheads="1"/>
          </p:cNvSpPr>
          <p:nvPr/>
        </p:nvSpPr>
        <p:spPr bwMode="auto">
          <a:xfrm>
            <a:off x="6096000" y="3200400"/>
            <a:ext cx="2514600" cy="1476375"/>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800" u="sng" dirty="0"/>
              <a:t>Forfeiture</a:t>
            </a:r>
            <a:r>
              <a:rPr lang="en-US" altLang="en-US" sz="1800" dirty="0"/>
              <a:t>: Reynolds</a:t>
            </a:r>
          </a:p>
          <a:p>
            <a:pPr eaLnBrk="1" hangingPunct="1">
              <a:spcBef>
                <a:spcPct val="50000"/>
              </a:spcBef>
              <a:buClrTx/>
              <a:buFontTx/>
              <a:buNone/>
            </a:pPr>
            <a:r>
              <a:rPr lang="en-US" altLang="en-US" sz="1800" dirty="0"/>
              <a:t>Giles, </a:t>
            </a:r>
            <a:r>
              <a:rPr lang="en-US" altLang="en-US" sz="1800" dirty="0" smtClean="0"/>
              <a:t>Davis, Anderson</a:t>
            </a:r>
            <a:endParaRPr lang="en-US" altLang="en-US" sz="1800" dirty="0"/>
          </a:p>
          <a:p>
            <a:pPr eaLnBrk="1" hangingPunct="1">
              <a:spcBef>
                <a:spcPct val="50000"/>
              </a:spcBef>
              <a:buClrTx/>
              <a:buFontTx/>
              <a:buNone/>
            </a:pPr>
            <a:r>
              <a:rPr lang="en-US" altLang="en-US" sz="1800" u="sng" dirty="0"/>
              <a:t>Dying Declaration</a:t>
            </a:r>
            <a:r>
              <a:rPr lang="en-US" altLang="en-US" sz="1800" dirty="0"/>
              <a:t> – Harkins, Bryant</a:t>
            </a:r>
          </a:p>
        </p:txBody>
      </p:sp>
      <p:sp>
        <p:nvSpPr>
          <p:cNvPr id="93194" name="Text Box 10"/>
          <p:cNvSpPr txBox="1">
            <a:spLocks noChangeArrowheads="1"/>
          </p:cNvSpPr>
          <p:nvPr/>
        </p:nvSpPr>
        <p:spPr bwMode="auto">
          <a:xfrm>
            <a:off x="6400800" y="4953000"/>
            <a:ext cx="2209800" cy="646331"/>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800" u="sng" dirty="0"/>
              <a:t>Byford</a:t>
            </a:r>
            <a:r>
              <a:rPr lang="en-US" altLang="en-US" sz="1800" dirty="0"/>
              <a:t>, </a:t>
            </a:r>
            <a:r>
              <a:rPr lang="en-US" altLang="en-US" sz="1800" dirty="0" smtClean="0"/>
              <a:t>Chavez, 8</a:t>
            </a:r>
            <a:r>
              <a:rPr lang="en-US" altLang="en-US" sz="1800" baseline="30000" dirty="0" smtClean="0"/>
              <a:t>th</a:t>
            </a:r>
            <a:r>
              <a:rPr lang="en-US" altLang="en-US" sz="1800" dirty="0" smtClean="0"/>
              <a:t> JD</a:t>
            </a:r>
            <a:endParaRPr lang="en-US" altLang="en-US" sz="1800" dirty="0"/>
          </a:p>
        </p:txBody>
      </p:sp>
      <p:sp>
        <p:nvSpPr>
          <p:cNvPr id="93195" name="Text Box 11"/>
          <p:cNvSpPr txBox="1">
            <a:spLocks noChangeArrowheads="1"/>
          </p:cNvSpPr>
          <p:nvPr/>
        </p:nvSpPr>
        <p:spPr bwMode="auto">
          <a:xfrm>
            <a:off x="6553200" y="5719763"/>
            <a:ext cx="2209800" cy="376237"/>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800"/>
              <a:t>NRS 51.055</a:t>
            </a:r>
          </a:p>
        </p:txBody>
      </p:sp>
      <p:sp>
        <p:nvSpPr>
          <p:cNvPr id="93196" name="Text Box 12"/>
          <p:cNvSpPr txBox="1">
            <a:spLocks noChangeArrowheads="1"/>
          </p:cNvSpPr>
          <p:nvPr/>
        </p:nvSpPr>
        <p:spPr bwMode="auto">
          <a:xfrm>
            <a:off x="2971800" y="3810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2400" u="sng"/>
              <a:t>Crawford v. Washington</a:t>
            </a:r>
            <a:endParaRPr lang="en-US" altLang="en-US" sz="2400"/>
          </a:p>
        </p:txBody>
      </p:sp>
      <p:sp>
        <p:nvSpPr>
          <p:cNvPr id="93197" name="Line 13"/>
          <p:cNvSpPr>
            <a:spLocks noChangeShapeType="1"/>
          </p:cNvSpPr>
          <p:nvPr/>
        </p:nvSpPr>
        <p:spPr bwMode="auto">
          <a:xfrm>
            <a:off x="4114800" y="1524000"/>
            <a:ext cx="1828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3198" name="Line 14"/>
          <p:cNvSpPr>
            <a:spLocks noChangeShapeType="1"/>
          </p:cNvSpPr>
          <p:nvPr/>
        </p:nvSpPr>
        <p:spPr bwMode="auto">
          <a:xfrm>
            <a:off x="4191000" y="2667000"/>
            <a:ext cx="1447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3199" name="Line 15"/>
          <p:cNvSpPr>
            <a:spLocks noChangeShapeType="1"/>
          </p:cNvSpPr>
          <p:nvPr/>
        </p:nvSpPr>
        <p:spPr bwMode="auto">
          <a:xfrm>
            <a:off x="4724400" y="3962400"/>
            <a:ext cx="121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3200" name="Line 16"/>
          <p:cNvSpPr>
            <a:spLocks noChangeShapeType="1"/>
          </p:cNvSpPr>
          <p:nvPr/>
        </p:nvSpPr>
        <p:spPr bwMode="auto">
          <a:xfrm>
            <a:off x="4572000" y="5181600"/>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3201" name="Line 17"/>
          <p:cNvSpPr>
            <a:spLocks noChangeShapeType="1"/>
          </p:cNvSpPr>
          <p:nvPr/>
        </p:nvSpPr>
        <p:spPr bwMode="auto">
          <a:xfrm>
            <a:off x="4267200" y="5943600"/>
            <a:ext cx="213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Line 4"/>
          <p:cNvSpPr>
            <a:spLocks noChangeShapeType="1"/>
          </p:cNvSpPr>
          <p:nvPr/>
        </p:nvSpPr>
        <p:spPr bwMode="auto">
          <a:xfrm>
            <a:off x="0" y="3276600"/>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11" name="Text Box 5"/>
          <p:cNvSpPr txBox="1">
            <a:spLocks noChangeArrowheads="1"/>
          </p:cNvSpPr>
          <p:nvPr/>
        </p:nvSpPr>
        <p:spPr bwMode="auto">
          <a:xfrm>
            <a:off x="-76200" y="2209800"/>
            <a:ext cx="2133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50000"/>
              </a:spcBef>
              <a:buClrTx/>
              <a:buFontTx/>
              <a:buNone/>
            </a:pPr>
            <a:r>
              <a:rPr lang="en-US" altLang="en-US" sz="1400"/>
              <a:t>Crawford v. Washington</a:t>
            </a:r>
          </a:p>
          <a:p>
            <a:pPr>
              <a:spcBef>
                <a:spcPct val="50000"/>
              </a:spcBef>
              <a:buClrTx/>
              <a:buFontTx/>
              <a:buNone/>
            </a:pPr>
            <a:r>
              <a:rPr lang="en-US" altLang="en-US" sz="1400"/>
              <a:t>            (2004)</a:t>
            </a:r>
          </a:p>
        </p:txBody>
      </p:sp>
      <p:sp>
        <p:nvSpPr>
          <p:cNvPr id="94212" name="Text Box 6"/>
          <p:cNvSpPr txBox="1">
            <a:spLocks noChangeArrowheads="1"/>
          </p:cNvSpPr>
          <p:nvPr/>
        </p:nvSpPr>
        <p:spPr bwMode="auto">
          <a:xfrm>
            <a:off x="2133600" y="2209007"/>
            <a:ext cx="2133600"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50000"/>
              </a:spcBef>
              <a:buClrTx/>
              <a:buFontTx/>
              <a:buNone/>
            </a:pPr>
            <a:r>
              <a:rPr lang="en-US" altLang="en-US" sz="1400" dirty="0"/>
              <a:t>Davis v. Washington</a:t>
            </a:r>
          </a:p>
          <a:p>
            <a:pPr>
              <a:spcBef>
                <a:spcPct val="50000"/>
              </a:spcBef>
              <a:buClrTx/>
              <a:buFontTx/>
              <a:buNone/>
            </a:pPr>
            <a:r>
              <a:rPr lang="en-US" altLang="en-US" sz="1400" dirty="0"/>
              <a:t>        (2006)</a:t>
            </a:r>
          </a:p>
        </p:txBody>
      </p:sp>
      <p:sp>
        <p:nvSpPr>
          <p:cNvPr id="94213" name="Text Box 7"/>
          <p:cNvSpPr txBox="1">
            <a:spLocks noChangeArrowheads="1"/>
          </p:cNvSpPr>
          <p:nvPr/>
        </p:nvSpPr>
        <p:spPr bwMode="auto">
          <a:xfrm>
            <a:off x="3562351" y="1533527"/>
            <a:ext cx="2133600"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50000"/>
              </a:spcBef>
              <a:buClrTx/>
              <a:buFontTx/>
              <a:buNone/>
            </a:pPr>
            <a:r>
              <a:rPr lang="en-US" altLang="en-US" sz="1400" dirty="0"/>
              <a:t>Melendez-Diaz v. Massachusetts</a:t>
            </a:r>
          </a:p>
          <a:p>
            <a:pPr>
              <a:spcBef>
                <a:spcPct val="50000"/>
              </a:spcBef>
              <a:buClrTx/>
              <a:buFontTx/>
              <a:buNone/>
            </a:pPr>
            <a:r>
              <a:rPr lang="en-US" altLang="en-US" sz="1400" dirty="0"/>
              <a:t>         (2009)</a:t>
            </a:r>
          </a:p>
        </p:txBody>
      </p:sp>
      <p:sp>
        <p:nvSpPr>
          <p:cNvPr id="94214" name="Text Box 8"/>
          <p:cNvSpPr txBox="1">
            <a:spLocks noChangeArrowheads="1"/>
          </p:cNvSpPr>
          <p:nvPr/>
        </p:nvSpPr>
        <p:spPr bwMode="auto">
          <a:xfrm>
            <a:off x="4991101" y="1383507"/>
            <a:ext cx="2133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50000"/>
              </a:spcBef>
              <a:buClrTx/>
              <a:buFontTx/>
              <a:buNone/>
            </a:pPr>
            <a:r>
              <a:rPr lang="en-US" altLang="en-US" sz="1400" dirty="0"/>
              <a:t>Michigan v. Bryant</a:t>
            </a:r>
          </a:p>
          <a:p>
            <a:pPr>
              <a:spcBef>
                <a:spcPct val="50000"/>
              </a:spcBef>
              <a:buClrTx/>
              <a:buFontTx/>
              <a:buNone/>
            </a:pPr>
            <a:r>
              <a:rPr lang="en-US" altLang="en-US" sz="1400" dirty="0"/>
              <a:t>            (2011)</a:t>
            </a:r>
          </a:p>
        </p:txBody>
      </p:sp>
      <p:sp>
        <p:nvSpPr>
          <p:cNvPr id="94215" name="Text Box 9"/>
          <p:cNvSpPr txBox="1">
            <a:spLocks noChangeArrowheads="1"/>
          </p:cNvSpPr>
          <p:nvPr/>
        </p:nvSpPr>
        <p:spPr bwMode="auto">
          <a:xfrm>
            <a:off x="4787900" y="2147888"/>
            <a:ext cx="2514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50000"/>
              </a:spcBef>
              <a:buClrTx/>
              <a:buFontTx/>
              <a:buNone/>
            </a:pPr>
            <a:r>
              <a:rPr lang="en-US" altLang="en-US" sz="1400" dirty="0" err="1"/>
              <a:t>Bullcoming</a:t>
            </a:r>
            <a:r>
              <a:rPr lang="en-US" altLang="en-US" sz="1400" dirty="0"/>
              <a:t> v. New Mexico</a:t>
            </a:r>
          </a:p>
          <a:p>
            <a:pPr>
              <a:spcBef>
                <a:spcPct val="50000"/>
              </a:spcBef>
              <a:buClrTx/>
              <a:buFontTx/>
              <a:buNone/>
            </a:pPr>
            <a:r>
              <a:rPr lang="en-US" altLang="en-US" sz="1400" dirty="0"/>
              <a:t>                 (2011)</a:t>
            </a:r>
          </a:p>
        </p:txBody>
      </p:sp>
      <p:sp>
        <p:nvSpPr>
          <p:cNvPr id="94216" name="Line 10"/>
          <p:cNvSpPr>
            <a:spLocks noChangeShapeType="1"/>
          </p:cNvSpPr>
          <p:nvPr/>
        </p:nvSpPr>
        <p:spPr bwMode="auto">
          <a:xfrm flipV="1">
            <a:off x="838200" y="2895600"/>
            <a:ext cx="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17" name="Line 11"/>
          <p:cNvSpPr>
            <a:spLocks noChangeShapeType="1"/>
          </p:cNvSpPr>
          <p:nvPr/>
        </p:nvSpPr>
        <p:spPr bwMode="auto">
          <a:xfrm flipV="1">
            <a:off x="2882900" y="2895600"/>
            <a:ext cx="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18" name="Line 12"/>
          <p:cNvSpPr>
            <a:spLocks noChangeShapeType="1"/>
          </p:cNvSpPr>
          <p:nvPr/>
        </p:nvSpPr>
        <p:spPr bwMode="auto">
          <a:xfrm flipV="1">
            <a:off x="4470400" y="2451894"/>
            <a:ext cx="0" cy="762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19" name="Line 14"/>
          <p:cNvSpPr>
            <a:spLocks noChangeShapeType="1"/>
          </p:cNvSpPr>
          <p:nvPr/>
        </p:nvSpPr>
        <p:spPr bwMode="auto">
          <a:xfrm flipV="1">
            <a:off x="5956299" y="2743200"/>
            <a:ext cx="0" cy="533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20" name="Text Box 15"/>
          <p:cNvSpPr txBox="1">
            <a:spLocks noChangeArrowheads="1"/>
          </p:cNvSpPr>
          <p:nvPr/>
        </p:nvSpPr>
        <p:spPr bwMode="auto">
          <a:xfrm>
            <a:off x="609600" y="3657600"/>
            <a:ext cx="21336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50000"/>
              </a:spcBef>
              <a:buClrTx/>
              <a:buFontTx/>
              <a:buNone/>
            </a:pPr>
            <a:r>
              <a:rPr lang="en-US" altLang="en-US" sz="1400"/>
              <a:t>Flores v. State</a:t>
            </a:r>
          </a:p>
          <a:p>
            <a:pPr>
              <a:spcBef>
                <a:spcPct val="50000"/>
              </a:spcBef>
              <a:buClrTx/>
              <a:buFontTx/>
              <a:buNone/>
            </a:pPr>
            <a:r>
              <a:rPr lang="en-US" altLang="en-US" sz="1400"/>
              <a:t>       (2005)</a:t>
            </a:r>
          </a:p>
          <a:p>
            <a:pPr>
              <a:spcBef>
                <a:spcPct val="50000"/>
              </a:spcBef>
              <a:buClrTx/>
              <a:buFontTx/>
              <a:buNone/>
            </a:pPr>
            <a:endParaRPr lang="en-US" altLang="en-US" sz="1400"/>
          </a:p>
        </p:txBody>
      </p:sp>
      <p:sp>
        <p:nvSpPr>
          <p:cNvPr id="94221" name="Text Box 16"/>
          <p:cNvSpPr txBox="1">
            <a:spLocks noChangeArrowheads="1"/>
          </p:cNvSpPr>
          <p:nvPr/>
        </p:nvSpPr>
        <p:spPr bwMode="auto">
          <a:xfrm>
            <a:off x="152400" y="4405313"/>
            <a:ext cx="2743200"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50000"/>
              </a:spcBef>
              <a:buClrTx/>
              <a:buFontTx/>
              <a:buNone/>
            </a:pPr>
            <a:r>
              <a:rPr lang="en-US" altLang="en-US" sz="1400"/>
              <a:t>City of Las Vegas v. Walsh</a:t>
            </a:r>
          </a:p>
          <a:p>
            <a:pPr>
              <a:spcBef>
                <a:spcPct val="50000"/>
              </a:spcBef>
              <a:buClrTx/>
              <a:buFontTx/>
              <a:buNone/>
            </a:pPr>
            <a:r>
              <a:rPr lang="en-US" altLang="en-US" sz="1400"/>
              <a:t>                 (2005)</a:t>
            </a:r>
          </a:p>
        </p:txBody>
      </p:sp>
      <p:sp>
        <p:nvSpPr>
          <p:cNvPr id="94222" name="Text Box 17"/>
          <p:cNvSpPr txBox="1">
            <a:spLocks noChangeArrowheads="1"/>
          </p:cNvSpPr>
          <p:nvPr/>
        </p:nvSpPr>
        <p:spPr bwMode="auto">
          <a:xfrm>
            <a:off x="2247900" y="3644900"/>
            <a:ext cx="2133600"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50000"/>
              </a:spcBef>
              <a:buClrTx/>
              <a:buFontTx/>
              <a:buNone/>
            </a:pPr>
            <a:r>
              <a:rPr lang="en-US" altLang="en-US" sz="1400" dirty="0"/>
              <a:t>Harkins v. State</a:t>
            </a:r>
          </a:p>
          <a:p>
            <a:pPr>
              <a:spcBef>
                <a:spcPct val="50000"/>
              </a:spcBef>
              <a:buClrTx/>
              <a:buFontTx/>
              <a:buNone/>
            </a:pPr>
            <a:r>
              <a:rPr lang="en-US" altLang="en-US" sz="1400" dirty="0"/>
              <a:t>       (2006)</a:t>
            </a:r>
          </a:p>
        </p:txBody>
      </p:sp>
      <p:sp>
        <p:nvSpPr>
          <p:cNvPr id="94223" name="Text Box 18"/>
          <p:cNvSpPr txBox="1">
            <a:spLocks noChangeArrowheads="1"/>
          </p:cNvSpPr>
          <p:nvPr/>
        </p:nvSpPr>
        <p:spPr bwMode="auto">
          <a:xfrm>
            <a:off x="2349500" y="4405313"/>
            <a:ext cx="2133600"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50000"/>
              </a:spcBef>
              <a:buClrTx/>
              <a:buFontTx/>
              <a:buNone/>
            </a:pPr>
            <a:r>
              <a:rPr lang="en-US" altLang="en-US" sz="1400" dirty="0"/>
              <a:t>Estes v. State</a:t>
            </a:r>
          </a:p>
          <a:p>
            <a:pPr>
              <a:spcBef>
                <a:spcPct val="50000"/>
              </a:spcBef>
              <a:buClrTx/>
              <a:buFontTx/>
              <a:buNone/>
            </a:pPr>
            <a:r>
              <a:rPr lang="en-US" altLang="en-US" sz="1400" dirty="0"/>
              <a:t>      (2006)</a:t>
            </a:r>
          </a:p>
        </p:txBody>
      </p:sp>
      <p:sp>
        <p:nvSpPr>
          <p:cNvPr id="94224" name="Text Box 19"/>
          <p:cNvSpPr txBox="1">
            <a:spLocks noChangeArrowheads="1"/>
          </p:cNvSpPr>
          <p:nvPr/>
        </p:nvSpPr>
        <p:spPr bwMode="auto">
          <a:xfrm>
            <a:off x="2336800" y="5105400"/>
            <a:ext cx="2133600"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50000"/>
              </a:spcBef>
              <a:buClrTx/>
              <a:buFontTx/>
              <a:buNone/>
            </a:pPr>
            <a:r>
              <a:rPr lang="en-US" altLang="en-US" sz="1400" dirty="0"/>
              <a:t>Medina v. State</a:t>
            </a:r>
          </a:p>
          <a:p>
            <a:pPr>
              <a:spcBef>
                <a:spcPct val="50000"/>
              </a:spcBef>
              <a:buClrTx/>
              <a:buFontTx/>
              <a:buNone/>
            </a:pPr>
            <a:r>
              <a:rPr lang="en-US" altLang="en-US" sz="1400" dirty="0"/>
              <a:t>       (2006)</a:t>
            </a:r>
          </a:p>
        </p:txBody>
      </p:sp>
      <p:sp>
        <p:nvSpPr>
          <p:cNvPr id="94225" name="Text Box 20"/>
          <p:cNvSpPr txBox="1">
            <a:spLocks noChangeArrowheads="1"/>
          </p:cNvSpPr>
          <p:nvPr/>
        </p:nvSpPr>
        <p:spPr bwMode="auto">
          <a:xfrm>
            <a:off x="4648199" y="3720306"/>
            <a:ext cx="1371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50000"/>
              </a:spcBef>
              <a:buClrTx/>
              <a:buFontTx/>
              <a:buNone/>
            </a:pPr>
            <a:r>
              <a:rPr lang="en-US" altLang="en-US" sz="1400" dirty="0"/>
              <a:t>Polk v. State</a:t>
            </a:r>
          </a:p>
          <a:p>
            <a:pPr>
              <a:spcBef>
                <a:spcPct val="50000"/>
              </a:spcBef>
              <a:buClrTx/>
              <a:buFontTx/>
              <a:buNone/>
            </a:pPr>
            <a:r>
              <a:rPr lang="en-US" altLang="en-US" sz="1400" dirty="0"/>
              <a:t>     (2010)</a:t>
            </a:r>
          </a:p>
        </p:txBody>
      </p:sp>
      <p:sp>
        <p:nvSpPr>
          <p:cNvPr id="94226" name="Text Box 21"/>
          <p:cNvSpPr txBox="1">
            <a:spLocks noChangeArrowheads="1"/>
          </p:cNvSpPr>
          <p:nvPr/>
        </p:nvSpPr>
        <p:spPr bwMode="auto">
          <a:xfrm>
            <a:off x="4622799" y="4502944"/>
            <a:ext cx="1371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50000"/>
              </a:spcBef>
              <a:buClrTx/>
              <a:buFontTx/>
              <a:buNone/>
            </a:pPr>
            <a:r>
              <a:rPr lang="en-US" altLang="en-US" sz="1400" dirty="0"/>
              <a:t>Vega v. State</a:t>
            </a:r>
          </a:p>
          <a:p>
            <a:pPr>
              <a:spcBef>
                <a:spcPct val="50000"/>
              </a:spcBef>
              <a:buClrTx/>
              <a:buFontTx/>
              <a:buNone/>
            </a:pPr>
            <a:r>
              <a:rPr lang="en-US" altLang="en-US" sz="1400" dirty="0"/>
              <a:t>      (2010)</a:t>
            </a:r>
          </a:p>
        </p:txBody>
      </p:sp>
      <p:sp>
        <p:nvSpPr>
          <p:cNvPr id="94227" name="Text Box 22"/>
          <p:cNvSpPr txBox="1">
            <a:spLocks noChangeArrowheads="1"/>
          </p:cNvSpPr>
          <p:nvPr/>
        </p:nvSpPr>
        <p:spPr bwMode="auto">
          <a:xfrm>
            <a:off x="4648199" y="5258593"/>
            <a:ext cx="2133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50000"/>
              </a:spcBef>
              <a:buClrTx/>
              <a:buFontTx/>
              <a:buNone/>
            </a:pPr>
            <a:r>
              <a:rPr lang="en-US" altLang="en-US" sz="1400" dirty="0"/>
              <a:t>Cobb v. State</a:t>
            </a:r>
          </a:p>
          <a:p>
            <a:pPr>
              <a:spcBef>
                <a:spcPct val="50000"/>
              </a:spcBef>
              <a:buClrTx/>
              <a:buFontTx/>
              <a:buNone/>
            </a:pPr>
            <a:r>
              <a:rPr lang="en-US" altLang="en-US" sz="1400" dirty="0"/>
              <a:t>     (2010)</a:t>
            </a:r>
          </a:p>
        </p:txBody>
      </p:sp>
      <p:sp>
        <p:nvSpPr>
          <p:cNvPr id="94228" name="Line 24"/>
          <p:cNvSpPr>
            <a:spLocks noChangeShapeType="1"/>
          </p:cNvSpPr>
          <p:nvPr/>
        </p:nvSpPr>
        <p:spPr bwMode="auto">
          <a:xfrm flipV="1">
            <a:off x="1295400" y="3276600"/>
            <a:ext cx="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29" name="Line 25"/>
          <p:cNvSpPr>
            <a:spLocks noChangeShapeType="1"/>
          </p:cNvSpPr>
          <p:nvPr/>
        </p:nvSpPr>
        <p:spPr bwMode="auto">
          <a:xfrm flipV="1">
            <a:off x="2882900" y="3276600"/>
            <a:ext cx="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30" name="Line 26"/>
          <p:cNvSpPr>
            <a:spLocks noChangeShapeType="1"/>
          </p:cNvSpPr>
          <p:nvPr/>
        </p:nvSpPr>
        <p:spPr bwMode="auto">
          <a:xfrm flipV="1">
            <a:off x="5181600" y="3263900"/>
            <a:ext cx="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32" name="Rectangle 28"/>
          <p:cNvSpPr>
            <a:spLocks noGrp="1" noChangeArrowheads="1"/>
          </p:cNvSpPr>
          <p:nvPr>
            <p:ph type="title"/>
          </p:nvPr>
        </p:nvSpPr>
        <p:spPr>
          <a:xfrm>
            <a:off x="381000" y="76200"/>
            <a:ext cx="8229600" cy="1143000"/>
          </a:xfrm>
        </p:spPr>
        <p:txBody>
          <a:bodyPr/>
          <a:lstStyle/>
          <a:p>
            <a:pPr eaLnBrk="1" hangingPunct="1">
              <a:defRPr/>
            </a:pPr>
            <a:r>
              <a:rPr lang="en-US" altLang="en-US" smtClean="0"/>
              <a:t>Timeline of post-</a:t>
            </a:r>
            <a:r>
              <a:rPr lang="en-US" altLang="en-US" u="sng" smtClean="0"/>
              <a:t>Crawford</a:t>
            </a:r>
            <a:r>
              <a:rPr lang="en-US" altLang="en-US" smtClean="0"/>
              <a:t> cases</a:t>
            </a:r>
          </a:p>
        </p:txBody>
      </p:sp>
      <p:sp>
        <p:nvSpPr>
          <p:cNvPr id="94232" name="Text Box 29"/>
          <p:cNvSpPr txBox="1">
            <a:spLocks noChangeArrowheads="1"/>
          </p:cNvSpPr>
          <p:nvPr/>
        </p:nvSpPr>
        <p:spPr bwMode="auto">
          <a:xfrm>
            <a:off x="6223000" y="4113213"/>
            <a:ext cx="1219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50000"/>
              </a:spcBef>
              <a:buClrTx/>
              <a:buFontTx/>
              <a:buNone/>
            </a:pPr>
            <a:r>
              <a:rPr lang="en-US" altLang="en-US" sz="1400" dirty="0"/>
              <a:t>Williams v. </a:t>
            </a:r>
          </a:p>
          <a:p>
            <a:pPr>
              <a:spcBef>
                <a:spcPct val="50000"/>
              </a:spcBef>
              <a:buClrTx/>
              <a:buFontTx/>
              <a:buNone/>
            </a:pPr>
            <a:r>
              <a:rPr lang="en-US" altLang="en-US" sz="1400" dirty="0"/>
              <a:t>Illinois</a:t>
            </a:r>
          </a:p>
          <a:p>
            <a:pPr>
              <a:spcBef>
                <a:spcPct val="50000"/>
              </a:spcBef>
              <a:buClrTx/>
              <a:buFontTx/>
              <a:buNone/>
            </a:pPr>
            <a:r>
              <a:rPr lang="en-US" altLang="en-US" sz="1400" dirty="0"/>
              <a:t>(2012</a:t>
            </a:r>
            <a:r>
              <a:rPr lang="en-US" altLang="en-US" sz="1400" dirty="0" smtClean="0"/>
              <a:t>)</a:t>
            </a:r>
            <a:endParaRPr lang="en-US" altLang="en-US" sz="1400" dirty="0"/>
          </a:p>
        </p:txBody>
      </p:sp>
      <p:sp>
        <p:nvSpPr>
          <p:cNvPr id="94233" name="Line 30"/>
          <p:cNvSpPr>
            <a:spLocks noChangeShapeType="1"/>
          </p:cNvSpPr>
          <p:nvPr/>
        </p:nvSpPr>
        <p:spPr bwMode="auto">
          <a:xfrm flipV="1">
            <a:off x="6629400" y="3263900"/>
            <a:ext cx="0" cy="838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34" name="Line 30"/>
          <p:cNvSpPr>
            <a:spLocks noChangeShapeType="1"/>
          </p:cNvSpPr>
          <p:nvPr/>
        </p:nvSpPr>
        <p:spPr bwMode="auto">
          <a:xfrm flipV="1">
            <a:off x="7620000" y="2438400"/>
            <a:ext cx="0" cy="838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35" name="Text Box 5"/>
          <p:cNvSpPr txBox="1">
            <a:spLocks noChangeArrowheads="1"/>
          </p:cNvSpPr>
          <p:nvPr/>
        </p:nvSpPr>
        <p:spPr bwMode="auto">
          <a:xfrm>
            <a:off x="6962774" y="1692277"/>
            <a:ext cx="1314450"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50000"/>
              </a:spcBef>
              <a:buClrTx/>
              <a:buFontTx/>
              <a:buNone/>
            </a:pPr>
            <a:r>
              <a:rPr lang="en-US" altLang="en-US" sz="1400" dirty="0"/>
              <a:t>Ohio v. Clark</a:t>
            </a:r>
          </a:p>
          <a:p>
            <a:pPr>
              <a:spcBef>
                <a:spcPct val="50000"/>
              </a:spcBef>
              <a:buClrTx/>
              <a:buFontTx/>
              <a:buNone/>
            </a:pPr>
            <a:r>
              <a:rPr lang="en-US" altLang="en-US" sz="1400" dirty="0"/>
              <a:t>     (2015)</a:t>
            </a:r>
          </a:p>
        </p:txBody>
      </p:sp>
      <p:sp>
        <p:nvSpPr>
          <p:cNvPr id="28" name="Line 30"/>
          <p:cNvSpPr>
            <a:spLocks noChangeShapeType="1"/>
          </p:cNvSpPr>
          <p:nvPr/>
        </p:nvSpPr>
        <p:spPr bwMode="auto">
          <a:xfrm flipV="1">
            <a:off x="8153400" y="3276600"/>
            <a:ext cx="0" cy="838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Text Box 5"/>
          <p:cNvSpPr txBox="1">
            <a:spLocks noChangeArrowheads="1"/>
          </p:cNvSpPr>
          <p:nvPr/>
        </p:nvSpPr>
        <p:spPr bwMode="auto">
          <a:xfrm>
            <a:off x="7442200" y="4183060"/>
            <a:ext cx="1631949"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50000"/>
              </a:spcBef>
              <a:buClrTx/>
              <a:buFontTx/>
              <a:buNone/>
            </a:pPr>
            <a:r>
              <a:rPr lang="en-US" altLang="en-US" sz="1400" dirty="0" smtClean="0"/>
              <a:t>Anderson v. State</a:t>
            </a:r>
            <a:endParaRPr lang="en-US" altLang="en-US" sz="1400" dirty="0"/>
          </a:p>
          <a:p>
            <a:pPr>
              <a:spcBef>
                <a:spcPct val="50000"/>
              </a:spcBef>
              <a:buClrTx/>
              <a:buFontTx/>
              <a:buNone/>
            </a:pPr>
            <a:r>
              <a:rPr lang="en-US" altLang="en-US" sz="1400" dirty="0"/>
              <a:t>     </a:t>
            </a:r>
            <a:r>
              <a:rPr lang="en-US" altLang="en-US" sz="1400" dirty="0" smtClean="0"/>
              <a:t>    (2019)</a:t>
            </a:r>
            <a:endParaRPr lang="en-US" alt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228600"/>
            <a:ext cx="8229600" cy="1143000"/>
          </a:xfrm>
        </p:spPr>
        <p:txBody>
          <a:bodyPr/>
          <a:lstStyle/>
          <a:p>
            <a:pPr algn="ctr" eaLnBrk="1" hangingPunct="1">
              <a:defRPr/>
            </a:pPr>
            <a:r>
              <a:rPr lang="en-US" altLang="en-US" sz="3800" dirty="0" smtClean="0">
                <a:solidFill>
                  <a:schemeClr val="tx1"/>
                </a:solidFill>
              </a:rPr>
              <a:t>2004 </a:t>
            </a:r>
            <a:r>
              <a:rPr lang="en-US" altLang="en-US" sz="3800" u="sng" dirty="0" smtClean="0">
                <a:solidFill>
                  <a:schemeClr val="tx1"/>
                </a:solidFill>
              </a:rPr>
              <a:t>Crawford v. Washington</a:t>
            </a:r>
            <a:endParaRPr lang="en-US" altLang="en-US" sz="2000" dirty="0" smtClean="0">
              <a:solidFill>
                <a:schemeClr val="tx1"/>
              </a:solidFill>
            </a:endParaRPr>
          </a:p>
        </p:txBody>
      </p:sp>
      <p:sp>
        <p:nvSpPr>
          <p:cNvPr id="16387" name="Rectangle 3"/>
          <p:cNvSpPr>
            <a:spLocks noGrp="1" noChangeArrowheads="1"/>
          </p:cNvSpPr>
          <p:nvPr>
            <p:ph type="body" idx="4294967295"/>
          </p:nvPr>
        </p:nvSpPr>
        <p:spPr>
          <a:xfrm>
            <a:off x="381000" y="1600200"/>
            <a:ext cx="8229600" cy="4495800"/>
          </a:xfrm>
        </p:spPr>
        <p:txBody>
          <a:bodyPr/>
          <a:lstStyle/>
          <a:p>
            <a:pPr eaLnBrk="1" hangingPunct="1">
              <a:buFontTx/>
              <a:buNone/>
              <a:defRPr/>
            </a:pPr>
            <a:r>
              <a:rPr lang="en-US" altLang="en-US" sz="2800" dirty="0" smtClean="0">
                <a:effectLst>
                  <a:outerShdw blurRad="38100" dist="38100" dir="2700000" algn="tl">
                    <a:srgbClr val="000000"/>
                  </a:outerShdw>
                </a:effectLst>
              </a:rPr>
              <a:t>Facts:</a:t>
            </a:r>
          </a:p>
          <a:p>
            <a:pPr eaLnBrk="1" hangingPunct="1">
              <a:defRPr/>
            </a:pPr>
            <a:r>
              <a:rPr lang="en-US" altLang="en-US" sz="2800" dirty="0" smtClean="0">
                <a:effectLst>
                  <a:outerShdw blurRad="38100" dist="38100" dir="2700000" algn="tl">
                    <a:srgbClr val="000000"/>
                  </a:outerShdw>
                </a:effectLst>
              </a:rPr>
              <a:t>Crawford charged with stabbing man.</a:t>
            </a:r>
          </a:p>
          <a:p>
            <a:pPr eaLnBrk="1" hangingPunct="1">
              <a:defRPr/>
            </a:pPr>
            <a:r>
              <a:rPr lang="en-US" altLang="en-US" sz="2800" dirty="0" smtClean="0">
                <a:effectLst>
                  <a:outerShdw blurRad="38100" dist="38100" dir="2700000" algn="tl">
                    <a:srgbClr val="000000"/>
                  </a:outerShdw>
                </a:effectLst>
              </a:rPr>
              <a:t>Claimed self-defense.</a:t>
            </a:r>
          </a:p>
          <a:p>
            <a:pPr eaLnBrk="1" hangingPunct="1">
              <a:defRPr/>
            </a:pPr>
            <a:r>
              <a:rPr lang="en-US" altLang="en-US" sz="2800" dirty="0" smtClean="0">
                <a:effectLst>
                  <a:outerShdw blurRad="38100" dist="38100" dir="2700000" algn="tl">
                    <a:srgbClr val="000000"/>
                  </a:outerShdw>
                </a:effectLst>
              </a:rPr>
              <a:t>Crawford’s wife gave a taped statement to police</a:t>
            </a:r>
          </a:p>
          <a:p>
            <a:pPr eaLnBrk="1" hangingPunct="1">
              <a:defRPr/>
            </a:pPr>
            <a:r>
              <a:rPr lang="en-US" altLang="en-US" sz="2800" dirty="0" smtClean="0">
                <a:effectLst>
                  <a:outerShdw blurRad="38100" dist="38100" dir="2700000" algn="tl">
                    <a:srgbClr val="000000"/>
                  </a:outerShdw>
                </a:effectLst>
              </a:rPr>
              <a:t>Wife invoked spousal privilege at trial (making her “unavailable”)</a:t>
            </a:r>
          </a:p>
          <a:p>
            <a:pPr marL="0" indent="0" eaLnBrk="1" hangingPunct="1">
              <a:buNone/>
              <a:defRPr/>
            </a:pPr>
            <a:endParaRPr lang="en-US" altLang="en-US" sz="2800" dirty="0" smtClean="0">
              <a:effectLst>
                <a:outerShdw blurRad="38100" dist="38100" dir="2700000" algn="tl">
                  <a:srgbClr val="000000"/>
                </a:outerShdw>
              </a:effectLst>
            </a:endParaRPr>
          </a:p>
          <a:p>
            <a:pPr eaLnBrk="1" hangingPunct="1">
              <a:buFontTx/>
              <a:buNone/>
              <a:defRPr/>
            </a:pPr>
            <a:endParaRPr lang="en-US" altLang="en-US" sz="2800" dirty="0" smtClean="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228600"/>
            <a:ext cx="8229600" cy="1143000"/>
          </a:xfrm>
        </p:spPr>
        <p:txBody>
          <a:bodyPr/>
          <a:lstStyle/>
          <a:p>
            <a:pPr algn="ctr" eaLnBrk="1" hangingPunct="1">
              <a:defRPr/>
            </a:pPr>
            <a:r>
              <a:rPr lang="en-US" u="sng" kern="0" dirty="0">
                <a:solidFill>
                  <a:schemeClr val="tx1"/>
                </a:solidFill>
              </a:rPr>
              <a:t>Crawford v. Washington</a:t>
            </a:r>
            <a:endParaRPr lang="en-US" kern="0" dirty="0">
              <a:solidFill>
                <a:schemeClr val="tx1"/>
              </a:solidFill>
            </a:endParaRPr>
          </a:p>
        </p:txBody>
      </p:sp>
      <p:sp>
        <p:nvSpPr>
          <p:cNvPr id="16387" name="Rectangle 3"/>
          <p:cNvSpPr>
            <a:spLocks noGrp="1" noChangeArrowheads="1"/>
          </p:cNvSpPr>
          <p:nvPr>
            <p:ph type="body" idx="4294967295"/>
          </p:nvPr>
        </p:nvSpPr>
        <p:spPr>
          <a:xfrm>
            <a:off x="381000" y="1600200"/>
            <a:ext cx="8229600" cy="4495800"/>
          </a:xfrm>
        </p:spPr>
        <p:txBody>
          <a:bodyPr/>
          <a:lstStyle/>
          <a:p>
            <a:pPr eaLnBrk="1" hangingPunct="1">
              <a:defRPr/>
            </a:pPr>
            <a:r>
              <a:rPr lang="en-US" altLang="en-US" sz="2800" dirty="0" smtClean="0">
                <a:effectLst>
                  <a:outerShdw blurRad="38100" dist="38100" dir="2700000" algn="tl">
                    <a:srgbClr val="000000"/>
                  </a:outerShdw>
                </a:effectLst>
              </a:rPr>
              <a:t>At trial, State played the taped statement of Crawford’s wife given to police.</a:t>
            </a:r>
          </a:p>
          <a:p>
            <a:pPr lvl="1" eaLnBrk="1" hangingPunct="1">
              <a:defRPr/>
            </a:pPr>
            <a:r>
              <a:rPr lang="en-US" altLang="en-US" sz="2400" dirty="0" smtClean="0">
                <a:effectLst>
                  <a:outerShdw blurRad="38100" dist="38100" dir="2700000" algn="tl">
                    <a:srgbClr val="000000"/>
                  </a:outerShdw>
                </a:effectLst>
              </a:rPr>
              <a:t>Descriptions of what she witnessed during the stabbing.  </a:t>
            </a:r>
          </a:p>
          <a:p>
            <a:pPr eaLnBrk="1" hangingPunct="1">
              <a:defRPr/>
            </a:pPr>
            <a:endParaRPr lang="en-US" altLang="en-US" sz="2800" dirty="0" smtClean="0">
              <a:effectLst>
                <a:outerShdw blurRad="38100" dist="38100" dir="2700000" algn="tl">
                  <a:srgbClr val="000000"/>
                </a:outerShdw>
              </a:effectLst>
            </a:endParaRPr>
          </a:p>
          <a:p>
            <a:pPr eaLnBrk="1" hangingPunct="1">
              <a:defRPr/>
            </a:pPr>
            <a:r>
              <a:rPr lang="en-US" altLang="en-US" sz="2800" dirty="0" smtClean="0">
                <a:effectLst>
                  <a:outerShdw blurRad="38100" dist="38100" dir="2700000" algn="tl">
                    <a:srgbClr val="000000"/>
                  </a:outerShdw>
                </a:effectLst>
              </a:rPr>
              <a:t>Appropriate hearsay exceptions utilized:</a:t>
            </a:r>
          </a:p>
          <a:p>
            <a:pPr lvl="1" eaLnBrk="1" hangingPunct="1">
              <a:defRPr/>
            </a:pPr>
            <a:r>
              <a:rPr lang="en-US" altLang="en-US" sz="2400" dirty="0" smtClean="0">
                <a:effectLst>
                  <a:outerShdw blurRad="38100" dist="38100" dir="2700000" algn="tl">
                    <a:srgbClr val="000000"/>
                  </a:outerShdw>
                </a:effectLst>
              </a:rPr>
              <a:t>Statements against penal interest (because she inculpated herself)</a:t>
            </a:r>
          </a:p>
          <a:p>
            <a:pPr lvl="1" eaLnBrk="1" hangingPunct="1">
              <a:defRPr/>
            </a:pPr>
            <a:endParaRPr lang="en-US" altLang="en-US" sz="2400" dirty="0" smtClean="0">
              <a:effectLst>
                <a:outerShdw blurRad="38100" dist="38100" dir="2700000" algn="tl">
                  <a:srgbClr val="000000"/>
                </a:outerShdw>
              </a:effectLst>
            </a:endParaRPr>
          </a:p>
          <a:p>
            <a:pPr eaLnBrk="1" hangingPunct="1">
              <a:defRPr/>
            </a:pPr>
            <a:r>
              <a:rPr lang="en-US" altLang="en-US" sz="2800" dirty="0" smtClean="0">
                <a:effectLst>
                  <a:outerShdw blurRad="38100" dist="38100" dir="2700000" algn="tl">
                    <a:srgbClr val="000000"/>
                  </a:outerShdw>
                </a:effectLst>
              </a:rPr>
              <a:t>Wife never took the stand so she was never subject to cross examination</a:t>
            </a:r>
          </a:p>
          <a:p>
            <a:pPr eaLnBrk="1" hangingPunct="1">
              <a:buFontTx/>
              <a:buNone/>
              <a:defRPr/>
            </a:pPr>
            <a:endParaRPr lang="en-US" altLang="en-US" sz="2800" dirty="0" smtClean="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4424</TotalTime>
  <Words>4111</Words>
  <Application>Microsoft Office PowerPoint</Application>
  <PresentationFormat>On-screen Show (4:3)</PresentationFormat>
  <Paragraphs>448</Paragraphs>
  <Slides>77</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77</vt:i4>
      </vt:variant>
    </vt:vector>
  </HeadingPairs>
  <TitlesOfParts>
    <vt:vector size="83" baseType="lpstr">
      <vt:lpstr>Arial</vt:lpstr>
      <vt:lpstr>Calibri</vt:lpstr>
      <vt:lpstr>Calibri Light</vt:lpstr>
      <vt:lpstr>Impact</vt:lpstr>
      <vt:lpstr>Times New Roman</vt:lpstr>
      <vt:lpstr>Office Theme</vt:lpstr>
      <vt:lpstr>Prosecuting Cases Post Crawford v. Washington                                                                                                                                                                                                                               </vt:lpstr>
      <vt:lpstr>PowerPoint Presentation</vt:lpstr>
      <vt:lpstr>PowerPoint Presentation</vt:lpstr>
      <vt:lpstr>PowerPoint Presentation</vt:lpstr>
      <vt:lpstr>PowerPoint Presentation</vt:lpstr>
      <vt:lpstr>Confrontation Clause</vt:lpstr>
      <vt:lpstr>Our troubles begin with Ohio v. Roberts,448 U.S. 56 (1980)</vt:lpstr>
      <vt:lpstr>2004 Crawford v. Washington</vt:lpstr>
      <vt:lpstr>Crawford v. Washington</vt:lpstr>
      <vt:lpstr>Crawford v. Washington Holding</vt:lpstr>
      <vt:lpstr>Crawford deals with hearsay exceptions</vt:lpstr>
      <vt:lpstr>PowerPoint Presentation</vt:lpstr>
      <vt:lpstr>Nevada has a Roberts statute</vt:lpstr>
      <vt:lpstr> Limitations with NRS 51.315 </vt:lpstr>
      <vt:lpstr>Flores v. State, 121 Nev. 706 (2005) addressed NRS 51.315 post Crawford</vt:lpstr>
      <vt:lpstr>Flores v. State, 121 Nev. 706 (2005)</vt:lpstr>
      <vt:lpstr>Testimonial?</vt:lpstr>
      <vt:lpstr>Following Crawford, the Court needed to clarify what is testimonial and nontestimonial evidence</vt:lpstr>
      <vt:lpstr>Hammon Facts</vt:lpstr>
      <vt:lpstr>Davis v. Washington, 547 U.S. 813 (2006) (Defining testimonial v. nontestimonial)</vt:lpstr>
      <vt:lpstr>Davis v. Washington (cont.)</vt:lpstr>
      <vt:lpstr>The power of 911 calls</vt:lpstr>
      <vt:lpstr>PowerPoint Presentation</vt:lpstr>
      <vt:lpstr>Admissibility of 911 calls</vt:lpstr>
      <vt:lpstr>Post Davis Scenario</vt:lpstr>
      <vt:lpstr>Michigan v. Bryant, 131 S. Ct. 1143 (2011)</vt:lpstr>
      <vt:lpstr>Bryant holding</vt:lpstr>
      <vt:lpstr>Factual scenario</vt:lpstr>
      <vt:lpstr>Ohio v. Clark – 135 S.Ct. 2173 (2015)</vt:lpstr>
      <vt:lpstr>Two Nevada Statutes dealing with child hearsay</vt:lpstr>
      <vt:lpstr>NRS 171.196 (6)</vt:lpstr>
      <vt:lpstr>NRS 171.196 (6) doesn’t violate Crawford</vt:lpstr>
      <vt:lpstr>NRS 51.385  - Statement of Child Describing Sexual Conduct or Physical Abuse </vt:lpstr>
      <vt:lpstr>PowerPoint Presentation</vt:lpstr>
      <vt:lpstr>Factual scenario</vt:lpstr>
      <vt:lpstr>Pantano v. State – 122 Nev. 782 (2006)</vt:lpstr>
      <vt:lpstr>PowerPoint Presentation</vt:lpstr>
      <vt:lpstr>State of Crawford in Nevada 911 calls and Dying Declaration</vt:lpstr>
      <vt:lpstr>Harkins v. State, 122 Nev. 974 (2006) </vt:lpstr>
      <vt:lpstr>State of Crawford in Nevada</vt:lpstr>
      <vt:lpstr>Medina v. State, 122 Nev. 346 (2006)</vt:lpstr>
      <vt:lpstr>Greco v. State, 2016 WL 937117 (NV Appellate Court)</vt:lpstr>
      <vt:lpstr>Confrontation of Analysts</vt:lpstr>
      <vt:lpstr>Factual scenario</vt:lpstr>
      <vt:lpstr>PowerPoint Presentation</vt:lpstr>
      <vt:lpstr>Melendez-Diaz v. Massachusetts, 129 S.Ct. 2527 (2009)</vt:lpstr>
      <vt:lpstr>Melendez Diaz also addresses business records</vt:lpstr>
      <vt:lpstr>Notable footnote in Melendez-Diaz</vt:lpstr>
      <vt:lpstr>PowerPoint Presentation</vt:lpstr>
      <vt:lpstr>Factual scenario</vt:lpstr>
      <vt:lpstr>Bullcoming v. New Mexico, 131 S. Ct. 2705 (2011)</vt:lpstr>
      <vt:lpstr>Factual scenario following Bullcoming</vt:lpstr>
      <vt:lpstr>PowerPoint Presentation</vt:lpstr>
      <vt:lpstr>Williams v. Illinois, 132 S. Ct. 2221 (2012)</vt:lpstr>
      <vt:lpstr>Nevada and Melendez-Diaz </vt:lpstr>
      <vt:lpstr>PowerPoint Presentation</vt:lpstr>
      <vt:lpstr>Vega v. State, 236 P.3d 632 (2010)</vt:lpstr>
      <vt:lpstr>PowerPoint Presentation</vt:lpstr>
      <vt:lpstr>Cobb v. State, 2010 WL 3270968</vt:lpstr>
      <vt:lpstr>Countering defense arguments</vt:lpstr>
      <vt:lpstr>Common defense themes</vt:lpstr>
      <vt:lpstr>The “typical” recanting witness</vt:lpstr>
      <vt:lpstr>United States v. Owens, 484 U.S. 554 (1988) Witness that “doesn’t remember”</vt:lpstr>
      <vt:lpstr>PowerPoint Presentation</vt:lpstr>
      <vt:lpstr>Chain of custody</vt:lpstr>
      <vt:lpstr>PowerPoint Presentation</vt:lpstr>
      <vt:lpstr>Forfeiture by Wrongdoing</vt:lpstr>
      <vt:lpstr>Forfeiture by Wrongdoing</vt:lpstr>
      <vt:lpstr>And NOW…Forfeiture by Wrongdoing in Nevada</vt:lpstr>
      <vt:lpstr>Forfeiture by Wrongdoing</vt:lpstr>
      <vt:lpstr>Use of prior testimony</vt:lpstr>
      <vt:lpstr>Opportunity to cross examine</vt:lpstr>
      <vt:lpstr>Declarant Unavailable?</vt:lpstr>
      <vt:lpstr>Crawford not applicable to other proceedings</vt:lpstr>
      <vt:lpstr>PowerPoint Presentation</vt:lpstr>
      <vt:lpstr>PowerPoint Presentation</vt:lpstr>
      <vt:lpstr>Timeline of post-Crawford cases</vt:lpstr>
    </vt:vector>
  </TitlesOfParts>
  <Company>Clark County District Attorney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District Attorney</dc:creator>
  <cp:lastModifiedBy>Rose Wagoner</cp:lastModifiedBy>
  <cp:revision>153</cp:revision>
  <dcterms:created xsi:type="dcterms:W3CDTF">2011-08-30T20:44:59Z</dcterms:created>
  <dcterms:modified xsi:type="dcterms:W3CDTF">2019-09-16T21:04:01Z</dcterms:modified>
</cp:coreProperties>
</file>